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0" r:id="rId4"/>
  </p:sldMasterIdLst>
  <p:notesMasterIdLst>
    <p:notesMasterId r:id="rId24"/>
  </p:notesMasterIdLst>
  <p:sldIdLst>
    <p:sldId id="335" r:id="rId5"/>
    <p:sldId id="366" r:id="rId6"/>
    <p:sldId id="365" r:id="rId7"/>
    <p:sldId id="347" r:id="rId8"/>
    <p:sldId id="321" r:id="rId9"/>
    <p:sldId id="362" r:id="rId10"/>
    <p:sldId id="355" r:id="rId11"/>
    <p:sldId id="363" r:id="rId12"/>
    <p:sldId id="356" r:id="rId13"/>
    <p:sldId id="357" r:id="rId14"/>
    <p:sldId id="358" r:id="rId15"/>
    <p:sldId id="359" r:id="rId16"/>
    <p:sldId id="360" r:id="rId17"/>
    <p:sldId id="352" r:id="rId18"/>
    <p:sldId id="353" r:id="rId19"/>
    <p:sldId id="364" r:id="rId20"/>
    <p:sldId id="361" r:id="rId21"/>
    <p:sldId id="354" r:id="rId22"/>
    <p:sldId id="35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397FFC-0A89-4D43-80EB-E3174685ECDA}" v="3" dt="2020-10-14T20:00:28.4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0" autoAdjust="0"/>
    <p:restoredTop sz="95226" autoAdjust="0"/>
  </p:normalViewPr>
  <p:slideViewPr>
    <p:cSldViewPr snapToGrid="0">
      <p:cViewPr varScale="1">
        <p:scale>
          <a:sx n="96" d="100"/>
          <a:sy n="96" d="100"/>
        </p:scale>
        <p:origin x="1140" y="84"/>
      </p:cViewPr>
      <p:guideLst>
        <p:guide orient="horz" pos="3672"/>
        <p:guide pos="3840"/>
      </p:guideLst>
    </p:cSldViewPr>
  </p:slideViewPr>
  <p:outlineViewPr>
    <p:cViewPr>
      <p:scale>
        <a:sx n="33" d="100"/>
        <a:sy n="33" d="100"/>
      </p:scale>
      <p:origin x="0" y="-1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DE7D07-56DE-42E1-9AA1-E2F3993D8F1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1A3599C-39C3-4F52-840E-997286E702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Objective</a:t>
          </a:r>
          <a:r>
            <a:rPr lang="en-US" dirty="0"/>
            <a:t>: To analyze ATM transaction data from January 1st, 2022 to December 31st, 2022 for insights on customer behavior, ATM usage, and service improvement opportunities.</a:t>
          </a:r>
        </a:p>
      </dgm:t>
    </dgm:pt>
    <dgm:pt modelId="{2ADA2B65-E19B-4083-91C5-444A698223F7}" type="parTrans" cxnId="{45380B59-C6AD-48B6-BC66-C7947FA494B5}">
      <dgm:prSet/>
      <dgm:spPr/>
      <dgm:t>
        <a:bodyPr/>
        <a:lstStyle/>
        <a:p>
          <a:endParaRPr lang="en-US"/>
        </a:p>
      </dgm:t>
    </dgm:pt>
    <dgm:pt modelId="{C3D87DCB-406B-4200-8560-2ED4C18A6AAD}" type="sibTrans" cxnId="{45380B59-C6AD-48B6-BC66-C7947FA494B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B94F943-2744-4C7F-AF82-893C1E7DFC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Scope</a:t>
          </a:r>
          <a:r>
            <a:rPr lang="en-US"/>
            <a:t>: Analysis covers all bank branches in Lagos, Kano, Rivers State, Enugu, Rivers, and FCT Abuja.</a:t>
          </a:r>
        </a:p>
      </dgm:t>
    </dgm:pt>
    <dgm:pt modelId="{B32F3488-31C0-4165-90DA-D63A51C429F8}" type="parTrans" cxnId="{B422B497-238F-45BC-B16A-A7FB0EBFAF98}">
      <dgm:prSet/>
      <dgm:spPr/>
      <dgm:t>
        <a:bodyPr/>
        <a:lstStyle/>
        <a:p>
          <a:endParaRPr lang="en-US"/>
        </a:p>
      </dgm:t>
    </dgm:pt>
    <dgm:pt modelId="{09FF372C-A495-449F-8E24-B664E94D63C6}" type="sibTrans" cxnId="{B422B497-238F-45BC-B16A-A7FB0EBFAF98}">
      <dgm:prSet/>
      <dgm:spPr/>
      <dgm:t>
        <a:bodyPr/>
        <a:lstStyle/>
        <a:p>
          <a:endParaRPr lang="en-US"/>
        </a:p>
      </dgm:t>
    </dgm:pt>
    <dgm:pt modelId="{984B8DEE-CBCC-4AA9-8E45-1B679A731633}" type="pres">
      <dgm:prSet presAssocID="{EDDE7D07-56DE-42E1-9AA1-E2F3993D8F16}" presName="root" presStyleCnt="0">
        <dgm:presLayoutVars>
          <dgm:dir/>
          <dgm:resizeHandles val="exact"/>
        </dgm:presLayoutVars>
      </dgm:prSet>
      <dgm:spPr/>
    </dgm:pt>
    <dgm:pt modelId="{1E4E1944-EE1E-42D5-A793-20C0F094AD7A}" type="pres">
      <dgm:prSet presAssocID="{EDDE7D07-56DE-42E1-9AA1-E2F3993D8F16}" presName="container" presStyleCnt="0">
        <dgm:presLayoutVars>
          <dgm:dir/>
          <dgm:resizeHandles val="exact"/>
        </dgm:presLayoutVars>
      </dgm:prSet>
      <dgm:spPr/>
    </dgm:pt>
    <dgm:pt modelId="{DC8E1728-CAA0-4BE6-B160-467B97ED2AA7}" type="pres">
      <dgm:prSet presAssocID="{61A3599C-39C3-4F52-840E-997286E70231}" presName="compNode" presStyleCnt="0"/>
      <dgm:spPr/>
    </dgm:pt>
    <dgm:pt modelId="{EB79BE7D-89BB-4198-8017-B83975831240}" type="pres">
      <dgm:prSet presAssocID="{61A3599C-39C3-4F52-840E-997286E70231}" presName="iconBgRect" presStyleLbl="bgShp" presStyleIdx="0" presStyleCnt="2"/>
      <dgm:spPr/>
    </dgm:pt>
    <dgm:pt modelId="{670AEF90-C471-4D71-BE7C-0FFA921130B2}" type="pres">
      <dgm:prSet presAssocID="{61A3599C-39C3-4F52-840E-997286E7023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A92EBB3D-60EA-44B9-85C9-2CBA4445D3E8}" type="pres">
      <dgm:prSet presAssocID="{61A3599C-39C3-4F52-840E-997286E70231}" presName="spaceRect" presStyleCnt="0"/>
      <dgm:spPr/>
    </dgm:pt>
    <dgm:pt modelId="{FDFF8AFA-CD8B-4B53-8551-4610BC31D768}" type="pres">
      <dgm:prSet presAssocID="{61A3599C-39C3-4F52-840E-997286E70231}" presName="textRect" presStyleLbl="revTx" presStyleIdx="0" presStyleCnt="2">
        <dgm:presLayoutVars>
          <dgm:chMax val="1"/>
          <dgm:chPref val="1"/>
        </dgm:presLayoutVars>
      </dgm:prSet>
      <dgm:spPr/>
    </dgm:pt>
    <dgm:pt modelId="{A9F2337C-44C7-4EB4-8AD0-E5BB554B8572}" type="pres">
      <dgm:prSet presAssocID="{C3D87DCB-406B-4200-8560-2ED4C18A6AAD}" presName="sibTrans" presStyleLbl="sibTrans2D1" presStyleIdx="0" presStyleCnt="0"/>
      <dgm:spPr/>
    </dgm:pt>
    <dgm:pt modelId="{35700F34-E30C-45E3-BD9B-52461ACF4C95}" type="pres">
      <dgm:prSet presAssocID="{6B94F943-2744-4C7F-AF82-893C1E7DFCB6}" presName="compNode" presStyleCnt="0"/>
      <dgm:spPr/>
    </dgm:pt>
    <dgm:pt modelId="{00C401C5-BFB0-47C8-B522-D07D26764D26}" type="pres">
      <dgm:prSet presAssocID="{6B94F943-2744-4C7F-AF82-893C1E7DFCB6}" presName="iconBgRect" presStyleLbl="bgShp" presStyleIdx="1" presStyleCnt="2"/>
      <dgm:spPr/>
    </dgm:pt>
    <dgm:pt modelId="{A1F4D79F-1280-4974-99CB-CF7D12230A6A}" type="pres">
      <dgm:prSet presAssocID="{6B94F943-2744-4C7F-AF82-893C1E7DFCB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terfall scene"/>
        </a:ext>
      </dgm:extLst>
    </dgm:pt>
    <dgm:pt modelId="{B30164B4-2DFF-47A6-9524-DD2CD889A166}" type="pres">
      <dgm:prSet presAssocID="{6B94F943-2744-4C7F-AF82-893C1E7DFCB6}" presName="spaceRect" presStyleCnt="0"/>
      <dgm:spPr/>
    </dgm:pt>
    <dgm:pt modelId="{07225EF0-01DB-462C-BCDF-B14D9985D3DB}" type="pres">
      <dgm:prSet presAssocID="{6B94F943-2744-4C7F-AF82-893C1E7DFCB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6097F18-7CE3-4CB8-9078-F390E87CA686}" type="presOf" srcId="{6B94F943-2744-4C7F-AF82-893C1E7DFCB6}" destId="{07225EF0-01DB-462C-BCDF-B14D9985D3DB}" srcOrd="0" destOrd="0" presId="urn:microsoft.com/office/officeart/2018/2/layout/IconCircleList"/>
    <dgm:cxn modelId="{EC851D1D-349B-48FB-8C44-E7E8028A61E6}" type="presOf" srcId="{C3D87DCB-406B-4200-8560-2ED4C18A6AAD}" destId="{A9F2337C-44C7-4EB4-8AD0-E5BB554B8572}" srcOrd="0" destOrd="0" presId="urn:microsoft.com/office/officeart/2018/2/layout/IconCircleList"/>
    <dgm:cxn modelId="{45380B59-C6AD-48B6-BC66-C7947FA494B5}" srcId="{EDDE7D07-56DE-42E1-9AA1-E2F3993D8F16}" destId="{61A3599C-39C3-4F52-840E-997286E70231}" srcOrd="0" destOrd="0" parTransId="{2ADA2B65-E19B-4083-91C5-444A698223F7}" sibTransId="{C3D87DCB-406B-4200-8560-2ED4C18A6AAD}"/>
    <dgm:cxn modelId="{B422B497-238F-45BC-B16A-A7FB0EBFAF98}" srcId="{EDDE7D07-56DE-42E1-9AA1-E2F3993D8F16}" destId="{6B94F943-2744-4C7F-AF82-893C1E7DFCB6}" srcOrd="1" destOrd="0" parTransId="{B32F3488-31C0-4165-90DA-D63A51C429F8}" sibTransId="{09FF372C-A495-449F-8E24-B664E94D63C6}"/>
    <dgm:cxn modelId="{FF39DAC5-C6EA-432A-940A-FA44EF597B79}" type="presOf" srcId="{EDDE7D07-56DE-42E1-9AA1-E2F3993D8F16}" destId="{984B8DEE-CBCC-4AA9-8E45-1B679A731633}" srcOrd="0" destOrd="0" presId="urn:microsoft.com/office/officeart/2018/2/layout/IconCircleList"/>
    <dgm:cxn modelId="{C4E0A3F5-2F91-49E5-AF91-EF1321C49304}" type="presOf" srcId="{61A3599C-39C3-4F52-840E-997286E70231}" destId="{FDFF8AFA-CD8B-4B53-8551-4610BC31D768}" srcOrd="0" destOrd="0" presId="urn:microsoft.com/office/officeart/2018/2/layout/IconCircleList"/>
    <dgm:cxn modelId="{731DFB4B-B975-4877-ABCD-F949BA44907B}" type="presParOf" srcId="{984B8DEE-CBCC-4AA9-8E45-1B679A731633}" destId="{1E4E1944-EE1E-42D5-A793-20C0F094AD7A}" srcOrd="0" destOrd="0" presId="urn:microsoft.com/office/officeart/2018/2/layout/IconCircleList"/>
    <dgm:cxn modelId="{93C8AC1A-B0EE-4551-B804-0494366B5B1B}" type="presParOf" srcId="{1E4E1944-EE1E-42D5-A793-20C0F094AD7A}" destId="{DC8E1728-CAA0-4BE6-B160-467B97ED2AA7}" srcOrd="0" destOrd="0" presId="urn:microsoft.com/office/officeart/2018/2/layout/IconCircleList"/>
    <dgm:cxn modelId="{6B01DFE3-AF2A-4B5A-889E-18C668D2C4B5}" type="presParOf" srcId="{DC8E1728-CAA0-4BE6-B160-467B97ED2AA7}" destId="{EB79BE7D-89BB-4198-8017-B83975831240}" srcOrd="0" destOrd="0" presId="urn:microsoft.com/office/officeart/2018/2/layout/IconCircleList"/>
    <dgm:cxn modelId="{92E06990-F765-4D9C-9CC4-27385E0B6D27}" type="presParOf" srcId="{DC8E1728-CAA0-4BE6-B160-467B97ED2AA7}" destId="{670AEF90-C471-4D71-BE7C-0FFA921130B2}" srcOrd="1" destOrd="0" presId="urn:microsoft.com/office/officeart/2018/2/layout/IconCircleList"/>
    <dgm:cxn modelId="{5376D0CD-2F76-4B3D-B94E-D91CA1B71F2E}" type="presParOf" srcId="{DC8E1728-CAA0-4BE6-B160-467B97ED2AA7}" destId="{A92EBB3D-60EA-44B9-85C9-2CBA4445D3E8}" srcOrd="2" destOrd="0" presId="urn:microsoft.com/office/officeart/2018/2/layout/IconCircleList"/>
    <dgm:cxn modelId="{DEAF4A08-B8CB-4AD3-B785-585DCAE8DC52}" type="presParOf" srcId="{DC8E1728-CAA0-4BE6-B160-467B97ED2AA7}" destId="{FDFF8AFA-CD8B-4B53-8551-4610BC31D768}" srcOrd="3" destOrd="0" presId="urn:microsoft.com/office/officeart/2018/2/layout/IconCircleList"/>
    <dgm:cxn modelId="{0544CB45-2435-433B-B202-B464E0B49802}" type="presParOf" srcId="{1E4E1944-EE1E-42D5-A793-20C0F094AD7A}" destId="{A9F2337C-44C7-4EB4-8AD0-E5BB554B8572}" srcOrd="1" destOrd="0" presId="urn:microsoft.com/office/officeart/2018/2/layout/IconCircleList"/>
    <dgm:cxn modelId="{EDC6F4CA-8DB3-48D3-8520-E7D278869B5A}" type="presParOf" srcId="{1E4E1944-EE1E-42D5-A793-20C0F094AD7A}" destId="{35700F34-E30C-45E3-BD9B-52461ACF4C95}" srcOrd="2" destOrd="0" presId="urn:microsoft.com/office/officeart/2018/2/layout/IconCircleList"/>
    <dgm:cxn modelId="{BB87BB6F-8E72-45EE-BDD8-4B81C57B0002}" type="presParOf" srcId="{35700F34-E30C-45E3-BD9B-52461ACF4C95}" destId="{00C401C5-BFB0-47C8-B522-D07D26764D26}" srcOrd="0" destOrd="0" presId="urn:microsoft.com/office/officeart/2018/2/layout/IconCircleList"/>
    <dgm:cxn modelId="{673E7B8D-B091-4A37-B347-7BCEE8755F3D}" type="presParOf" srcId="{35700F34-E30C-45E3-BD9B-52461ACF4C95}" destId="{A1F4D79F-1280-4974-99CB-CF7D12230A6A}" srcOrd="1" destOrd="0" presId="urn:microsoft.com/office/officeart/2018/2/layout/IconCircleList"/>
    <dgm:cxn modelId="{6C52AD8C-4736-48E4-9F6E-89F9E42A093D}" type="presParOf" srcId="{35700F34-E30C-45E3-BD9B-52461ACF4C95}" destId="{B30164B4-2DFF-47A6-9524-DD2CD889A166}" srcOrd="2" destOrd="0" presId="urn:microsoft.com/office/officeart/2018/2/layout/IconCircleList"/>
    <dgm:cxn modelId="{7DA4E2F5-646F-408E-A044-C89302AE5E75}" type="presParOf" srcId="{35700F34-E30C-45E3-BD9B-52461ACF4C95}" destId="{07225EF0-01DB-462C-BCDF-B14D9985D3D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4122E1-8A21-4A40-B214-8424D3AAB2D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2_2" csCatId="accent2" phldr="1"/>
      <dgm:spPr/>
      <dgm:t>
        <a:bodyPr/>
        <a:lstStyle/>
        <a:p>
          <a:endParaRPr lang="en-US"/>
        </a:p>
      </dgm:t>
    </dgm:pt>
    <dgm:pt modelId="{E7AA33CA-B7C6-4647-86A5-FC02EB842E76}">
      <dgm:prSet/>
      <dgm:spPr/>
      <dgm:t>
        <a:bodyPr/>
        <a:lstStyle/>
        <a:p>
          <a:r>
            <a:rPr lang="en-US" dirty="0"/>
            <a:t>Total amount processed in 2022: </a:t>
          </a:r>
          <a:r>
            <a:rPr lang="en-US" b="1" dirty="0"/>
            <a:t>$39 billion</a:t>
          </a:r>
          <a:endParaRPr lang="en-US" dirty="0"/>
        </a:p>
      </dgm:t>
    </dgm:pt>
    <dgm:pt modelId="{70EB34A6-601A-4D9A-BEAC-1585005A6B5C}" type="parTrans" cxnId="{077CFEC9-8D8D-454E-B334-E42A6F32B2B6}">
      <dgm:prSet/>
      <dgm:spPr/>
      <dgm:t>
        <a:bodyPr/>
        <a:lstStyle/>
        <a:p>
          <a:endParaRPr lang="en-US"/>
        </a:p>
      </dgm:t>
    </dgm:pt>
    <dgm:pt modelId="{1F5464EA-0E6B-44EE-B8F8-83909F21571B}" type="sibTrans" cxnId="{077CFEC9-8D8D-454E-B334-E42A6F32B2B6}">
      <dgm:prSet/>
      <dgm:spPr/>
      <dgm:t>
        <a:bodyPr/>
        <a:lstStyle/>
        <a:p>
          <a:endParaRPr lang="en-US"/>
        </a:p>
      </dgm:t>
    </dgm:pt>
    <dgm:pt modelId="{B7811151-5C8E-4C3F-A612-08F7304D3F44}">
      <dgm:prSet/>
      <dgm:spPr/>
      <dgm:t>
        <a:bodyPr/>
        <a:lstStyle/>
        <a:p>
          <a:r>
            <a:rPr lang="en-US"/>
            <a:t>Number of transactions processed: </a:t>
          </a:r>
          <a:r>
            <a:rPr lang="en-US" b="1"/>
            <a:t>2 million</a:t>
          </a:r>
          <a:endParaRPr lang="en-US"/>
        </a:p>
      </dgm:t>
    </dgm:pt>
    <dgm:pt modelId="{3ABD0EEB-7D21-4B96-9D59-62769CB32D55}" type="parTrans" cxnId="{3598E8A1-FA11-428F-8B7E-0593B3DC2EF4}">
      <dgm:prSet/>
      <dgm:spPr/>
      <dgm:t>
        <a:bodyPr/>
        <a:lstStyle/>
        <a:p>
          <a:endParaRPr lang="en-US"/>
        </a:p>
      </dgm:t>
    </dgm:pt>
    <dgm:pt modelId="{565A9EE3-66DA-4DF4-91E8-6EEDDD6DE162}" type="sibTrans" cxnId="{3598E8A1-FA11-428F-8B7E-0593B3DC2EF4}">
      <dgm:prSet/>
      <dgm:spPr/>
      <dgm:t>
        <a:bodyPr/>
        <a:lstStyle/>
        <a:p>
          <a:endParaRPr lang="en-US"/>
        </a:p>
      </dgm:t>
    </dgm:pt>
    <dgm:pt modelId="{93FCE0CB-5A12-4BB3-AD44-FFDF41EAB0EB}">
      <dgm:prSet/>
      <dgm:spPr/>
      <dgm:t>
        <a:bodyPr/>
        <a:lstStyle/>
        <a:p>
          <a:r>
            <a:rPr lang="en-US" dirty="0"/>
            <a:t>Total number of customers: </a:t>
          </a:r>
          <a:r>
            <a:rPr lang="en-US" b="1" dirty="0"/>
            <a:t>8,819</a:t>
          </a:r>
          <a:endParaRPr lang="en-US" dirty="0"/>
        </a:p>
      </dgm:t>
    </dgm:pt>
    <dgm:pt modelId="{6EFF296C-BAA0-45D3-8FFC-10ED72C2617E}" type="parTrans" cxnId="{2C07BCA2-3D56-4C80-AE01-23A183373642}">
      <dgm:prSet/>
      <dgm:spPr/>
      <dgm:t>
        <a:bodyPr/>
        <a:lstStyle/>
        <a:p>
          <a:endParaRPr lang="en-US"/>
        </a:p>
      </dgm:t>
    </dgm:pt>
    <dgm:pt modelId="{116BCE5E-00F3-4D31-823F-A33A51D14E1B}" type="sibTrans" cxnId="{2C07BCA2-3D56-4C80-AE01-23A183373642}">
      <dgm:prSet/>
      <dgm:spPr/>
      <dgm:t>
        <a:bodyPr/>
        <a:lstStyle/>
        <a:p>
          <a:endParaRPr lang="en-US"/>
        </a:p>
      </dgm:t>
    </dgm:pt>
    <dgm:pt modelId="{3946D6FA-2580-45D8-AADC-1989BA0846D0}">
      <dgm:prSet/>
      <dgm:spPr/>
      <dgm:t>
        <a:bodyPr/>
        <a:lstStyle/>
        <a:p>
          <a:r>
            <a:rPr lang="en-US" dirty="0"/>
            <a:t>Utilization rate: </a:t>
          </a:r>
          <a:r>
            <a:rPr lang="en-US" b="1" dirty="0"/>
            <a:t>12.9%</a:t>
          </a:r>
          <a:endParaRPr lang="en-US" dirty="0"/>
        </a:p>
      </dgm:t>
    </dgm:pt>
    <dgm:pt modelId="{51B3A32B-599A-4667-9C8E-5EE4EC896A33}" type="parTrans" cxnId="{743FFDA8-D555-4524-B18F-DD6391619E06}">
      <dgm:prSet/>
      <dgm:spPr/>
      <dgm:t>
        <a:bodyPr/>
        <a:lstStyle/>
        <a:p>
          <a:endParaRPr lang="en-US"/>
        </a:p>
      </dgm:t>
    </dgm:pt>
    <dgm:pt modelId="{3A5A6AF3-2F4E-4D2A-847B-7406590C1D37}" type="sibTrans" cxnId="{743FFDA8-D555-4524-B18F-DD6391619E06}">
      <dgm:prSet/>
      <dgm:spPr/>
      <dgm:t>
        <a:bodyPr/>
        <a:lstStyle/>
        <a:p>
          <a:endParaRPr lang="en-US"/>
        </a:p>
      </dgm:t>
    </dgm:pt>
    <dgm:pt modelId="{58DEA40A-2E16-401F-A382-F8458C3191D4}" type="pres">
      <dgm:prSet presAssocID="{5D4122E1-8A21-4A40-B214-8424D3AAB2DE}" presName="root" presStyleCnt="0">
        <dgm:presLayoutVars>
          <dgm:dir/>
          <dgm:resizeHandles val="exact"/>
        </dgm:presLayoutVars>
      </dgm:prSet>
      <dgm:spPr/>
    </dgm:pt>
    <dgm:pt modelId="{3217B330-9B93-46C0-881B-2C48D13DBA91}" type="pres">
      <dgm:prSet presAssocID="{E7AA33CA-B7C6-4647-86A5-FC02EB842E76}" presName="compNode" presStyleCnt="0"/>
      <dgm:spPr/>
    </dgm:pt>
    <dgm:pt modelId="{C40152F5-30C3-4E23-9205-2692FED9531B}" type="pres">
      <dgm:prSet presAssocID="{E7AA33CA-B7C6-4647-86A5-FC02EB842E76}" presName="bgRect" presStyleLbl="bgShp" presStyleIdx="0" presStyleCnt="4"/>
      <dgm:spPr/>
    </dgm:pt>
    <dgm:pt modelId="{3E45D9B2-473A-46F1-8020-1DA8542A7A4D}" type="pres">
      <dgm:prSet presAssocID="{E7AA33CA-B7C6-4647-86A5-FC02EB842E7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 with solid fill"/>
        </a:ext>
      </dgm:extLst>
    </dgm:pt>
    <dgm:pt modelId="{947242ED-B71D-475F-9AAF-6D9CB574BE8F}" type="pres">
      <dgm:prSet presAssocID="{E7AA33CA-B7C6-4647-86A5-FC02EB842E76}" presName="spaceRect" presStyleCnt="0"/>
      <dgm:spPr/>
    </dgm:pt>
    <dgm:pt modelId="{78B1A5FF-BB8C-4C46-B885-1BACD1839EE4}" type="pres">
      <dgm:prSet presAssocID="{E7AA33CA-B7C6-4647-86A5-FC02EB842E76}" presName="parTx" presStyleLbl="revTx" presStyleIdx="0" presStyleCnt="4">
        <dgm:presLayoutVars>
          <dgm:chMax val="0"/>
          <dgm:chPref val="0"/>
        </dgm:presLayoutVars>
      </dgm:prSet>
      <dgm:spPr/>
    </dgm:pt>
    <dgm:pt modelId="{B3510364-E5CB-4826-B112-D450DA075128}" type="pres">
      <dgm:prSet presAssocID="{1F5464EA-0E6B-44EE-B8F8-83909F21571B}" presName="sibTrans" presStyleCnt="0"/>
      <dgm:spPr/>
    </dgm:pt>
    <dgm:pt modelId="{F0BE5076-75D6-4D3B-8CDE-E3D6B38AB9D3}" type="pres">
      <dgm:prSet presAssocID="{B7811151-5C8E-4C3F-A612-08F7304D3F44}" presName="compNode" presStyleCnt="0"/>
      <dgm:spPr/>
    </dgm:pt>
    <dgm:pt modelId="{49317157-404F-4539-9FF6-6897DE894B63}" type="pres">
      <dgm:prSet presAssocID="{B7811151-5C8E-4C3F-A612-08F7304D3F44}" presName="bgRect" presStyleLbl="bgShp" presStyleIdx="1" presStyleCnt="4"/>
      <dgm:spPr/>
    </dgm:pt>
    <dgm:pt modelId="{A6650567-32AD-455B-A6DC-3FF0F2CC04B3}" type="pres">
      <dgm:prSet presAssocID="{B7811151-5C8E-4C3F-A612-08F7304D3F4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491700BD-5618-43DD-8D09-A4EED90E320B}" type="pres">
      <dgm:prSet presAssocID="{B7811151-5C8E-4C3F-A612-08F7304D3F44}" presName="spaceRect" presStyleCnt="0"/>
      <dgm:spPr/>
    </dgm:pt>
    <dgm:pt modelId="{93B21A8B-CB10-483B-8484-1343FEA6DA49}" type="pres">
      <dgm:prSet presAssocID="{B7811151-5C8E-4C3F-A612-08F7304D3F44}" presName="parTx" presStyleLbl="revTx" presStyleIdx="1" presStyleCnt="4">
        <dgm:presLayoutVars>
          <dgm:chMax val="0"/>
          <dgm:chPref val="0"/>
        </dgm:presLayoutVars>
      </dgm:prSet>
      <dgm:spPr/>
    </dgm:pt>
    <dgm:pt modelId="{4421B93B-64FE-4703-A725-C0ED2FA199F8}" type="pres">
      <dgm:prSet presAssocID="{565A9EE3-66DA-4DF4-91E8-6EEDDD6DE162}" presName="sibTrans" presStyleCnt="0"/>
      <dgm:spPr/>
    </dgm:pt>
    <dgm:pt modelId="{6247D4AB-4DAF-44FF-AFFF-29525261AF09}" type="pres">
      <dgm:prSet presAssocID="{93FCE0CB-5A12-4BB3-AD44-FFDF41EAB0EB}" presName="compNode" presStyleCnt="0"/>
      <dgm:spPr/>
    </dgm:pt>
    <dgm:pt modelId="{EE49F99B-0398-4A0A-BCA0-ACF66CB14BAF}" type="pres">
      <dgm:prSet presAssocID="{93FCE0CB-5A12-4BB3-AD44-FFDF41EAB0EB}" presName="bgRect" presStyleLbl="bgShp" presStyleIdx="2" presStyleCnt="4"/>
      <dgm:spPr/>
    </dgm:pt>
    <dgm:pt modelId="{D6368C37-724D-4B71-8821-E89C722579BD}" type="pres">
      <dgm:prSet presAssocID="{93FCE0CB-5A12-4BB3-AD44-FFDF41EAB0E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269174DA-F8E1-4E84-A6D7-AE53B6892F6F}" type="pres">
      <dgm:prSet presAssocID="{93FCE0CB-5A12-4BB3-AD44-FFDF41EAB0EB}" presName="spaceRect" presStyleCnt="0"/>
      <dgm:spPr/>
    </dgm:pt>
    <dgm:pt modelId="{A137FE25-8EF2-448D-8E8D-D99C21E16124}" type="pres">
      <dgm:prSet presAssocID="{93FCE0CB-5A12-4BB3-AD44-FFDF41EAB0EB}" presName="parTx" presStyleLbl="revTx" presStyleIdx="2" presStyleCnt="4">
        <dgm:presLayoutVars>
          <dgm:chMax val="0"/>
          <dgm:chPref val="0"/>
        </dgm:presLayoutVars>
      </dgm:prSet>
      <dgm:spPr/>
    </dgm:pt>
    <dgm:pt modelId="{C3D3482B-7776-4B1E-806E-405AB2624A1E}" type="pres">
      <dgm:prSet presAssocID="{116BCE5E-00F3-4D31-823F-A33A51D14E1B}" presName="sibTrans" presStyleCnt="0"/>
      <dgm:spPr/>
    </dgm:pt>
    <dgm:pt modelId="{9ED041D9-C1F6-4227-AF07-27D2ABF07317}" type="pres">
      <dgm:prSet presAssocID="{3946D6FA-2580-45D8-AADC-1989BA0846D0}" presName="compNode" presStyleCnt="0"/>
      <dgm:spPr/>
    </dgm:pt>
    <dgm:pt modelId="{C2771216-0629-4DCF-93C2-5465C9C8B45C}" type="pres">
      <dgm:prSet presAssocID="{3946D6FA-2580-45D8-AADC-1989BA0846D0}" presName="bgRect" presStyleLbl="bgShp" presStyleIdx="3" presStyleCnt="4"/>
      <dgm:spPr/>
    </dgm:pt>
    <dgm:pt modelId="{3AD83F72-FD34-4F02-AA57-E0712A759131}" type="pres">
      <dgm:prSet presAssocID="{3946D6FA-2580-45D8-AADC-1989BA0846D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F9AF83D7-CF06-4903-8CBC-0DA9CA1E4DA3}" type="pres">
      <dgm:prSet presAssocID="{3946D6FA-2580-45D8-AADC-1989BA0846D0}" presName="spaceRect" presStyleCnt="0"/>
      <dgm:spPr/>
    </dgm:pt>
    <dgm:pt modelId="{733A1163-3B7A-4106-8982-5956E976565D}" type="pres">
      <dgm:prSet presAssocID="{3946D6FA-2580-45D8-AADC-1989BA0846D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30F621B-79BC-44ED-8C47-C56B2847AF09}" type="presOf" srcId="{5D4122E1-8A21-4A40-B214-8424D3AAB2DE}" destId="{58DEA40A-2E16-401F-A382-F8458C3191D4}" srcOrd="0" destOrd="0" presId="urn:microsoft.com/office/officeart/2018/2/layout/IconVerticalSolidList"/>
    <dgm:cxn modelId="{D18F691F-7D34-46A9-B7B4-8E7AC9EF74EA}" type="presOf" srcId="{3946D6FA-2580-45D8-AADC-1989BA0846D0}" destId="{733A1163-3B7A-4106-8982-5956E976565D}" srcOrd="0" destOrd="0" presId="urn:microsoft.com/office/officeart/2018/2/layout/IconVerticalSolidList"/>
    <dgm:cxn modelId="{7EF6E632-C517-4E8D-BA7D-7BBEA139702D}" type="presOf" srcId="{B7811151-5C8E-4C3F-A612-08F7304D3F44}" destId="{93B21A8B-CB10-483B-8484-1343FEA6DA49}" srcOrd="0" destOrd="0" presId="urn:microsoft.com/office/officeart/2018/2/layout/IconVerticalSolidList"/>
    <dgm:cxn modelId="{D0CD2773-6175-4195-B0F5-7FC60FF5831D}" type="presOf" srcId="{93FCE0CB-5A12-4BB3-AD44-FFDF41EAB0EB}" destId="{A137FE25-8EF2-448D-8E8D-D99C21E16124}" srcOrd="0" destOrd="0" presId="urn:microsoft.com/office/officeart/2018/2/layout/IconVerticalSolidList"/>
    <dgm:cxn modelId="{F020BE9A-D1CC-4412-958E-07ADE247E756}" type="presOf" srcId="{E7AA33CA-B7C6-4647-86A5-FC02EB842E76}" destId="{78B1A5FF-BB8C-4C46-B885-1BACD1839EE4}" srcOrd="0" destOrd="0" presId="urn:microsoft.com/office/officeart/2018/2/layout/IconVerticalSolidList"/>
    <dgm:cxn modelId="{3598E8A1-FA11-428F-8B7E-0593B3DC2EF4}" srcId="{5D4122E1-8A21-4A40-B214-8424D3AAB2DE}" destId="{B7811151-5C8E-4C3F-A612-08F7304D3F44}" srcOrd="1" destOrd="0" parTransId="{3ABD0EEB-7D21-4B96-9D59-62769CB32D55}" sibTransId="{565A9EE3-66DA-4DF4-91E8-6EEDDD6DE162}"/>
    <dgm:cxn modelId="{2C07BCA2-3D56-4C80-AE01-23A183373642}" srcId="{5D4122E1-8A21-4A40-B214-8424D3AAB2DE}" destId="{93FCE0CB-5A12-4BB3-AD44-FFDF41EAB0EB}" srcOrd="2" destOrd="0" parTransId="{6EFF296C-BAA0-45D3-8FFC-10ED72C2617E}" sibTransId="{116BCE5E-00F3-4D31-823F-A33A51D14E1B}"/>
    <dgm:cxn modelId="{743FFDA8-D555-4524-B18F-DD6391619E06}" srcId="{5D4122E1-8A21-4A40-B214-8424D3AAB2DE}" destId="{3946D6FA-2580-45D8-AADC-1989BA0846D0}" srcOrd="3" destOrd="0" parTransId="{51B3A32B-599A-4667-9C8E-5EE4EC896A33}" sibTransId="{3A5A6AF3-2F4E-4D2A-847B-7406590C1D37}"/>
    <dgm:cxn modelId="{077CFEC9-8D8D-454E-B334-E42A6F32B2B6}" srcId="{5D4122E1-8A21-4A40-B214-8424D3AAB2DE}" destId="{E7AA33CA-B7C6-4647-86A5-FC02EB842E76}" srcOrd="0" destOrd="0" parTransId="{70EB34A6-601A-4D9A-BEAC-1585005A6B5C}" sibTransId="{1F5464EA-0E6B-44EE-B8F8-83909F21571B}"/>
    <dgm:cxn modelId="{2758C17D-68D5-49EF-87B1-0A4D4B0492A5}" type="presParOf" srcId="{58DEA40A-2E16-401F-A382-F8458C3191D4}" destId="{3217B330-9B93-46C0-881B-2C48D13DBA91}" srcOrd="0" destOrd="0" presId="urn:microsoft.com/office/officeart/2018/2/layout/IconVerticalSolidList"/>
    <dgm:cxn modelId="{C8C606D6-DA9E-44D9-8AA6-BA914E3707EF}" type="presParOf" srcId="{3217B330-9B93-46C0-881B-2C48D13DBA91}" destId="{C40152F5-30C3-4E23-9205-2692FED9531B}" srcOrd="0" destOrd="0" presId="urn:microsoft.com/office/officeart/2018/2/layout/IconVerticalSolidList"/>
    <dgm:cxn modelId="{24A09134-433E-40F3-BBDF-D7F473FB9970}" type="presParOf" srcId="{3217B330-9B93-46C0-881B-2C48D13DBA91}" destId="{3E45D9B2-473A-46F1-8020-1DA8542A7A4D}" srcOrd="1" destOrd="0" presId="urn:microsoft.com/office/officeart/2018/2/layout/IconVerticalSolidList"/>
    <dgm:cxn modelId="{B6785248-B976-4FB3-A218-DF4490D6D6F9}" type="presParOf" srcId="{3217B330-9B93-46C0-881B-2C48D13DBA91}" destId="{947242ED-B71D-475F-9AAF-6D9CB574BE8F}" srcOrd="2" destOrd="0" presId="urn:microsoft.com/office/officeart/2018/2/layout/IconVerticalSolidList"/>
    <dgm:cxn modelId="{89F5B7EC-8910-4DAC-AE85-F1C307B802E0}" type="presParOf" srcId="{3217B330-9B93-46C0-881B-2C48D13DBA91}" destId="{78B1A5FF-BB8C-4C46-B885-1BACD1839EE4}" srcOrd="3" destOrd="0" presId="urn:microsoft.com/office/officeart/2018/2/layout/IconVerticalSolidList"/>
    <dgm:cxn modelId="{97421C5B-028B-403B-8FD9-32D0E82BD87B}" type="presParOf" srcId="{58DEA40A-2E16-401F-A382-F8458C3191D4}" destId="{B3510364-E5CB-4826-B112-D450DA075128}" srcOrd="1" destOrd="0" presId="urn:microsoft.com/office/officeart/2018/2/layout/IconVerticalSolidList"/>
    <dgm:cxn modelId="{E835DABF-A810-4060-95D5-3B7472907B18}" type="presParOf" srcId="{58DEA40A-2E16-401F-A382-F8458C3191D4}" destId="{F0BE5076-75D6-4D3B-8CDE-E3D6B38AB9D3}" srcOrd="2" destOrd="0" presId="urn:microsoft.com/office/officeart/2018/2/layout/IconVerticalSolidList"/>
    <dgm:cxn modelId="{FE2A076D-B27D-45D5-B92F-ED82332A4FF2}" type="presParOf" srcId="{F0BE5076-75D6-4D3B-8CDE-E3D6B38AB9D3}" destId="{49317157-404F-4539-9FF6-6897DE894B63}" srcOrd="0" destOrd="0" presId="urn:microsoft.com/office/officeart/2018/2/layout/IconVerticalSolidList"/>
    <dgm:cxn modelId="{36444386-E051-4A07-BEBA-CB5B200370A1}" type="presParOf" srcId="{F0BE5076-75D6-4D3B-8CDE-E3D6B38AB9D3}" destId="{A6650567-32AD-455B-A6DC-3FF0F2CC04B3}" srcOrd="1" destOrd="0" presId="urn:microsoft.com/office/officeart/2018/2/layout/IconVerticalSolidList"/>
    <dgm:cxn modelId="{6FF3FDB9-E06A-406D-AFF7-8DEDC5293597}" type="presParOf" srcId="{F0BE5076-75D6-4D3B-8CDE-E3D6B38AB9D3}" destId="{491700BD-5618-43DD-8D09-A4EED90E320B}" srcOrd="2" destOrd="0" presId="urn:microsoft.com/office/officeart/2018/2/layout/IconVerticalSolidList"/>
    <dgm:cxn modelId="{1C58998F-5C4C-4E05-AF34-B4CC2ECA0195}" type="presParOf" srcId="{F0BE5076-75D6-4D3B-8CDE-E3D6B38AB9D3}" destId="{93B21A8B-CB10-483B-8484-1343FEA6DA49}" srcOrd="3" destOrd="0" presId="urn:microsoft.com/office/officeart/2018/2/layout/IconVerticalSolidList"/>
    <dgm:cxn modelId="{E9B3C0E8-8868-47E9-AD62-1408857F3693}" type="presParOf" srcId="{58DEA40A-2E16-401F-A382-F8458C3191D4}" destId="{4421B93B-64FE-4703-A725-C0ED2FA199F8}" srcOrd="3" destOrd="0" presId="urn:microsoft.com/office/officeart/2018/2/layout/IconVerticalSolidList"/>
    <dgm:cxn modelId="{D658C87F-386B-4812-99A2-4AC44B110DA8}" type="presParOf" srcId="{58DEA40A-2E16-401F-A382-F8458C3191D4}" destId="{6247D4AB-4DAF-44FF-AFFF-29525261AF09}" srcOrd="4" destOrd="0" presId="urn:microsoft.com/office/officeart/2018/2/layout/IconVerticalSolidList"/>
    <dgm:cxn modelId="{5B8B750B-2D39-4B2F-B7FF-9226A6E1571D}" type="presParOf" srcId="{6247D4AB-4DAF-44FF-AFFF-29525261AF09}" destId="{EE49F99B-0398-4A0A-BCA0-ACF66CB14BAF}" srcOrd="0" destOrd="0" presId="urn:microsoft.com/office/officeart/2018/2/layout/IconVerticalSolidList"/>
    <dgm:cxn modelId="{D07A847B-5E93-445A-A1BA-1C98B7154C4F}" type="presParOf" srcId="{6247D4AB-4DAF-44FF-AFFF-29525261AF09}" destId="{D6368C37-724D-4B71-8821-E89C722579BD}" srcOrd="1" destOrd="0" presId="urn:microsoft.com/office/officeart/2018/2/layout/IconVerticalSolidList"/>
    <dgm:cxn modelId="{3A983F1F-430F-423B-9685-A38771D019E8}" type="presParOf" srcId="{6247D4AB-4DAF-44FF-AFFF-29525261AF09}" destId="{269174DA-F8E1-4E84-A6D7-AE53B6892F6F}" srcOrd="2" destOrd="0" presId="urn:microsoft.com/office/officeart/2018/2/layout/IconVerticalSolidList"/>
    <dgm:cxn modelId="{59D7A376-65F0-4912-A23A-2824CB21C2A4}" type="presParOf" srcId="{6247D4AB-4DAF-44FF-AFFF-29525261AF09}" destId="{A137FE25-8EF2-448D-8E8D-D99C21E16124}" srcOrd="3" destOrd="0" presId="urn:microsoft.com/office/officeart/2018/2/layout/IconVerticalSolidList"/>
    <dgm:cxn modelId="{FCA81BD8-37A1-4002-98DD-EB5D69FAA401}" type="presParOf" srcId="{58DEA40A-2E16-401F-A382-F8458C3191D4}" destId="{C3D3482B-7776-4B1E-806E-405AB2624A1E}" srcOrd="5" destOrd="0" presId="urn:microsoft.com/office/officeart/2018/2/layout/IconVerticalSolidList"/>
    <dgm:cxn modelId="{48DB1722-53D7-405B-A7C8-92294E01F007}" type="presParOf" srcId="{58DEA40A-2E16-401F-A382-F8458C3191D4}" destId="{9ED041D9-C1F6-4227-AF07-27D2ABF07317}" srcOrd="6" destOrd="0" presId="urn:microsoft.com/office/officeart/2018/2/layout/IconVerticalSolidList"/>
    <dgm:cxn modelId="{C7B6469A-DABC-41F6-95CD-5292CE190CCF}" type="presParOf" srcId="{9ED041D9-C1F6-4227-AF07-27D2ABF07317}" destId="{C2771216-0629-4DCF-93C2-5465C9C8B45C}" srcOrd="0" destOrd="0" presId="urn:microsoft.com/office/officeart/2018/2/layout/IconVerticalSolidList"/>
    <dgm:cxn modelId="{377D1A2F-BB86-4B31-A317-A817BD442274}" type="presParOf" srcId="{9ED041D9-C1F6-4227-AF07-27D2ABF07317}" destId="{3AD83F72-FD34-4F02-AA57-E0712A759131}" srcOrd="1" destOrd="0" presId="urn:microsoft.com/office/officeart/2018/2/layout/IconVerticalSolidList"/>
    <dgm:cxn modelId="{5B7AEBD1-E102-4FB5-A98C-44C360445911}" type="presParOf" srcId="{9ED041D9-C1F6-4227-AF07-27D2ABF07317}" destId="{F9AF83D7-CF06-4903-8CBC-0DA9CA1E4DA3}" srcOrd="2" destOrd="0" presId="urn:microsoft.com/office/officeart/2018/2/layout/IconVerticalSolidList"/>
    <dgm:cxn modelId="{D987DEB6-B78C-4D95-B999-F5B921C655CD}" type="presParOf" srcId="{9ED041D9-C1F6-4227-AF07-27D2ABF07317}" destId="{733A1163-3B7A-4106-8982-5956E976565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EF85A2-4A74-4BF1-B64B-420E530C7241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8BD0675-12F4-4B35-A59E-7CCA31021E80}">
      <dgm:prSet/>
      <dgm:spPr/>
      <dgm:t>
        <a:bodyPr/>
        <a:lstStyle/>
        <a:p>
          <a:r>
            <a:rPr lang="en-US" b="1"/>
            <a:t>Phase 1: Immediate Actions (0-3 Months)</a:t>
          </a:r>
          <a:endParaRPr lang="en-US"/>
        </a:p>
      </dgm:t>
    </dgm:pt>
    <dgm:pt modelId="{2F2E953B-3EAA-41E4-9FE3-2E48B27C8039}" type="parTrans" cxnId="{A9515D11-6429-4651-97B3-9BF6681E7B93}">
      <dgm:prSet/>
      <dgm:spPr/>
      <dgm:t>
        <a:bodyPr/>
        <a:lstStyle/>
        <a:p>
          <a:endParaRPr lang="en-US"/>
        </a:p>
      </dgm:t>
    </dgm:pt>
    <dgm:pt modelId="{E3CE4CA8-A08D-4E75-AF69-D8F235864B45}" type="sibTrans" cxnId="{A9515D11-6429-4651-97B3-9BF6681E7B93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759A358-5788-4769-886D-9FC39894F4E4}">
      <dgm:prSet/>
      <dgm:spPr/>
      <dgm:t>
        <a:bodyPr/>
        <a:lstStyle/>
        <a:p>
          <a:r>
            <a:rPr lang="en-US"/>
            <a:t>Upgrade ATM software and hardware to enhance transaction efficiency.</a:t>
          </a:r>
        </a:p>
      </dgm:t>
    </dgm:pt>
    <dgm:pt modelId="{AFE78057-C7C3-4879-9E01-F257D316ADCF}" type="parTrans" cxnId="{AEB3075A-A08D-45D7-86E4-05FFF2706181}">
      <dgm:prSet/>
      <dgm:spPr/>
      <dgm:t>
        <a:bodyPr/>
        <a:lstStyle/>
        <a:p>
          <a:endParaRPr lang="en-US"/>
        </a:p>
      </dgm:t>
    </dgm:pt>
    <dgm:pt modelId="{F407309B-C76E-41D2-B549-263AEA6CF0B5}" type="sibTrans" cxnId="{AEB3075A-A08D-45D7-86E4-05FFF2706181}">
      <dgm:prSet/>
      <dgm:spPr/>
      <dgm:t>
        <a:bodyPr/>
        <a:lstStyle/>
        <a:p>
          <a:endParaRPr lang="en-US"/>
        </a:p>
      </dgm:t>
    </dgm:pt>
    <dgm:pt modelId="{942199EE-6EF8-4683-9EF9-1B461D66A7C5}">
      <dgm:prSet/>
      <dgm:spPr/>
      <dgm:t>
        <a:bodyPr/>
        <a:lstStyle/>
        <a:p>
          <a:r>
            <a:rPr lang="en-US"/>
            <a:t>Develop and launch targeted marketing campaigns to boost utilization.</a:t>
          </a:r>
        </a:p>
      </dgm:t>
    </dgm:pt>
    <dgm:pt modelId="{77B0D23E-C621-4752-8E10-19C436D887A0}" type="parTrans" cxnId="{3AAB9792-B14C-4595-8FFA-7C4B1F30A9ED}">
      <dgm:prSet/>
      <dgm:spPr/>
      <dgm:t>
        <a:bodyPr/>
        <a:lstStyle/>
        <a:p>
          <a:endParaRPr lang="en-US"/>
        </a:p>
      </dgm:t>
    </dgm:pt>
    <dgm:pt modelId="{D3099123-F764-40D6-AC4A-9131AFC99BC0}" type="sibTrans" cxnId="{3AAB9792-B14C-4595-8FFA-7C4B1F30A9ED}">
      <dgm:prSet/>
      <dgm:spPr/>
      <dgm:t>
        <a:bodyPr/>
        <a:lstStyle/>
        <a:p>
          <a:endParaRPr lang="en-US"/>
        </a:p>
      </dgm:t>
    </dgm:pt>
    <dgm:pt modelId="{7F2EAF02-004A-4CCB-B038-B975900416DC}">
      <dgm:prSet/>
      <dgm:spPr/>
      <dgm:t>
        <a:bodyPr/>
        <a:lstStyle/>
        <a:p>
          <a:r>
            <a:rPr lang="en-US" b="1"/>
            <a:t>Phase 2: Short-Term Initiatives (3-6 Months)</a:t>
          </a:r>
          <a:endParaRPr lang="en-US"/>
        </a:p>
      </dgm:t>
    </dgm:pt>
    <dgm:pt modelId="{F5ED00A2-7492-4E02-A645-7F064410CF87}" type="parTrans" cxnId="{3625C51C-0129-4BF9-BCE6-761D9302D461}">
      <dgm:prSet/>
      <dgm:spPr/>
      <dgm:t>
        <a:bodyPr/>
        <a:lstStyle/>
        <a:p>
          <a:endParaRPr lang="en-US"/>
        </a:p>
      </dgm:t>
    </dgm:pt>
    <dgm:pt modelId="{FC400701-0700-4609-870D-7005FA153EDD}" type="sibTrans" cxnId="{3625C51C-0129-4BF9-BCE6-761D9302D46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AEFB622-BD62-461D-AC37-329EBAE013C2}">
      <dgm:prSet/>
      <dgm:spPr/>
      <dgm:t>
        <a:bodyPr/>
        <a:lstStyle/>
        <a:p>
          <a:r>
            <a:rPr lang="en-US"/>
            <a:t>Optimize ATM distribution by placing new machines in high-traffic and underserved areas.</a:t>
          </a:r>
        </a:p>
      </dgm:t>
    </dgm:pt>
    <dgm:pt modelId="{FAB6EFE6-4878-47ED-8737-702DE1E1B21E}" type="parTrans" cxnId="{ADAF89A5-4AF5-459B-BCFD-7AF4DBA32173}">
      <dgm:prSet/>
      <dgm:spPr/>
      <dgm:t>
        <a:bodyPr/>
        <a:lstStyle/>
        <a:p>
          <a:endParaRPr lang="en-US"/>
        </a:p>
      </dgm:t>
    </dgm:pt>
    <dgm:pt modelId="{99F800C4-E5F5-48E5-B162-3CEE5082791C}" type="sibTrans" cxnId="{ADAF89A5-4AF5-459B-BCFD-7AF4DBA32173}">
      <dgm:prSet/>
      <dgm:spPr/>
      <dgm:t>
        <a:bodyPr/>
        <a:lstStyle/>
        <a:p>
          <a:endParaRPr lang="en-US"/>
        </a:p>
      </dgm:t>
    </dgm:pt>
    <dgm:pt modelId="{2508ED55-6986-44BF-919B-44CC6BEFE04E}">
      <dgm:prSet/>
      <dgm:spPr/>
      <dgm:t>
        <a:bodyPr/>
        <a:lstStyle/>
        <a:p>
          <a:r>
            <a:rPr lang="en-US"/>
            <a:t>Extend ATM operating hours in locations with high utilization rates.</a:t>
          </a:r>
        </a:p>
      </dgm:t>
    </dgm:pt>
    <dgm:pt modelId="{DC276979-AA55-40CC-800E-FC777B18CF6C}" type="parTrans" cxnId="{08DBB5B7-8926-47C6-B2F3-8ECC791D8242}">
      <dgm:prSet/>
      <dgm:spPr/>
      <dgm:t>
        <a:bodyPr/>
        <a:lstStyle/>
        <a:p>
          <a:endParaRPr lang="en-US"/>
        </a:p>
      </dgm:t>
    </dgm:pt>
    <dgm:pt modelId="{5CD397B0-82FF-4C9B-9CCE-78A55175A230}" type="sibTrans" cxnId="{08DBB5B7-8926-47C6-B2F3-8ECC791D8242}">
      <dgm:prSet/>
      <dgm:spPr/>
      <dgm:t>
        <a:bodyPr/>
        <a:lstStyle/>
        <a:p>
          <a:endParaRPr lang="en-US"/>
        </a:p>
      </dgm:t>
    </dgm:pt>
    <dgm:pt modelId="{ED7C97D8-0995-4914-91D2-D1029B3F3A34}">
      <dgm:prSet/>
      <dgm:spPr/>
      <dgm:t>
        <a:bodyPr/>
        <a:lstStyle/>
        <a:p>
          <a:r>
            <a:rPr lang="en-US" b="1"/>
            <a:t>Phase 3: Mid-Term Developments (6-9 Months)</a:t>
          </a:r>
          <a:endParaRPr lang="en-US"/>
        </a:p>
      </dgm:t>
    </dgm:pt>
    <dgm:pt modelId="{1905DD5F-121A-4EE6-A6F2-318AEEDBEDC5}" type="parTrans" cxnId="{AF55919D-DCA0-41F8-863F-6448E8C02AC2}">
      <dgm:prSet/>
      <dgm:spPr/>
      <dgm:t>
        <a:bodyPr/>
        <a:lstStyle/>
        <a:p>
          <a:endParaRPr lang="en-US"/>
        </a:p>
      </dgm:t>
    </dgm:pt>
    <dgm:pt modelId="{F6BA7E9C-0161-440A-BED2-4E7A21DBF251}" type="sibTrans" cxnId="{AF55919D-DCA0-41F8-863F-6448E8C02AC2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620788D-A2F0-4C52-9468-03FCF359E393}">
      <dgm:prSet/>
      <dgm:spPr/>
      <dgm:t>
        <a:bodyPr/>
        <a:lstStyle/>
        <a:p>
          <a:r>
            <a:rPr lang="en-US"/>
            <a:t>Introduce additional services such as bill payments and mobile top-ups at ATMs.</a:t>
          </a:r>
        </a:p>
      </dgm:t>
    </dgm:pt>
    <dgm:pt modelId="{3E179DF5-2BE8-4C60-89B2-89B373E35402}" type="parTrans" cxnId="{CFB5FB27-EAC4-46C0-ABC2-D8A81D1C32B4}">
      <dgm:prSet/>
      <dgm:spPr/>
      <dgm:t>
        <a:bodyPr/>
        <a:lstStyle/>
        <a:p>
          <a:endParaRPr lang="en-US"/>
        </a:p>
      </dgm:t>
    </dgm:pt>
    <dgm:pt modelId="{2194671B-54AF-40A7-B480-5E150A33E996}" type="sibTrans" cxnId="{CFB5FB27-EAC4-46C0-ABC2-D8A81D1C32B4}">
      <dgm:prSet/>
      <dgm:spPr/>
      <dgm:t>
        <a:bodyPr/>
        <a:lstStyle/>
        <a:p>
          <a:endParaRPr lang="en-US"/>
        </a:p>
      </dgm:t>
    </dgm:pt>
    <dgm:pt modelId="{226C4AA6-B208-4079-8BA3-9C5D16D8D8A3}">
      <dgm:prSet/>
      <dgm:spPr/>
      <dgm:t>
        <a:bodyPr/>
        <a:lstStyle/>
        <a:p>
          <a:r>
            <a:rPr lang="en-US"/>
            <a:t>Conduct customer education programs to increase awareness of ATM services.</a:t>
          </a:r>
        </a:p>
      </dgm:t>
    </dgm:pt>
    <dgm:pt modelId="{24463F3A-B039-4EF7-926B-9D7325B89243}" type="parTrans" cxnId="{3203215F-02C4-4F91-B446-DFADB5D46329}">
      <dgm:prSet/>
      <dgm:spPr/>
      <dgm:t>
        <a:bodyPr/>
        <a:lstStyle/>
        <a:p>
          <a:endParaRPr lang="en-US"/>
        </a:p>
      </dgm:t>
    </dgm:pt>
    <dgm:pt modelId="{339465C7-4F4D-43A3-9B47-26140AB90652}" type="sibTrans" cxnId="{3203215F-02C4-4F91-B446-DFADB5D46329}">
      <dgm:prSet/>
      <dgm:spPr/>
      <dgm:t>
        <a:bodyPr/>
        <a:lstStyle/>
        <a:p>
          <a:endParaRPr lang="en-US"/>
        </a:p>
      </dgm:t>
    </dgm:pt>
    <dgm:pt modelId="{7B59B1C9-82C0-4EF7-BDE8-5867B00FAF2B}">
      <dgm:prSet/>
      <dgm:spPr/>
      <dgm:t>
        <a:bodyPr/>
        <a:lstStyle/>
        <a:p>
          <a:r>
            <a:rPr lang="en-US" b="1"/>
            <a:t>Phase 4: Long-Term Enhancements (9-12 Months)</a:t>
          </a:r>
          <a:endParaRPr lang="en-US"/>
        </a:p>
      </dgm:t>
    </dgm:pt>
    <dgm:pt modelId="{343DE8AB-50D2-42C6-BEAE-A1CFEA4826CE}" type="parTrans" cxnId="{E72A426E-0FF4-47AF-983A-6F6D5F4D953C}">
      <dgm:prSet/>
      <dgm:spPr/>
      <dgm:t>
        <a:bodyPr/>
        <a:lstStyle/>
        <a:p>
          <a:endParaRPr lang="en-US"/>
        </a:p>
      </dgm:t>
    </dgm:pt>
    <dgm:pt modelId="{7343A02A-552A-4315-B759-CFCB1575E3BA}" type="sibTrans" cxnId="{E72A426E-0FF4-47AF-983A-6F6D5F4D953C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E4AFC31F-5CE1-4096-9E42-E73F54759C94}">
      <dgm:prSet/>
      <dgm:spPr/>
      <dgm:t>
        <a:bodyPr/>
        <a:lstStyle/>
        <a:p>
          <a:r>
            <a:rPr lang="en-US"/>
            <a:t>Implement a robust maintenance schedule for all ATMs to ensure consistent functionality.</a:t>
          </a:r>
        </a:p>
      </dgm:t>
    </dgm:pt>
    <dgm:pt modelId="{CCBF4AC2-04D4-46BE-8D62-F0D064BF0DFB}" type="parTrans" cxnId="{F8C3BD41-1F9F-48A6-9FC5-EC10A16031ED}">
      <dgm:prSet/>
      <dgm:spPr/>
      <dgm:t>
        <a:bodyPr/>
        <a:lstStyle/>
        <a:p>
          <a:endParaRPr lang="en-US"/>
        </a:p>
      </dgm:t>
    </dgm:pt>
    <dgm:pt modelId="{15F0D054-1444-427D-A95D-8E84AD9E821C}" type="sibTrans" cxnId="{F8C3BD41-1F9F-48A6-9FC5-EC10A16031ED}">
      <dgm:prSet/>
      <dgm:spPr/>
      <dgm:t>
        <a:bodyPr/>
        <a:lstStyle/>
        <a:p>
          <a:endParaRPr lang="en-US"/>
        </a:p>
      </dgm:t>
    </dgm:pt>
    <dgm:pt modelId="{F84BBBEB-6F71-451D-8D43-8DB1CD26FC70}">
      <dgm:prSet/>
      <dgm:spPr/>
      <dgm:t>
        <a:bodyPr/>
        <a:lstStyle/>
        <a:p>
          <a:r>
            <a:rPr lang="en-US"/>
            <a:t>Establish dedicated customer support channels for ATM-related issues to enhance customer satisfaction.</a:t>
          </a:r>
        </a:p>
      </dgm:t>
    </dgm:pt>
    <dgm:pt modelId="{EFD595FD-201F-4E26-BB84-8A258DA806A3}" type="parTrans" cxnId="{BA7A6039-6B83-4448-9882-58707A4CA226}">
      <dgm:prSet/>
      <dgm:spPr/>
      <dgm:t>
        <a:bodyPr/>
        <a:lstStyle/>
        <a:p>
          <a:endParaRPr lang="en-US"/>
        </a:p>
      </dgm:t>
    </dgm:pt>
    <dgm:pt modelId="{CDD17789-B633-4C35-92DA-7D19450319CC}" type="sibTrans" cxnId="{BA7A6039-6B83-4448-9882-58707A4CA226}">
      <dgm:prSet/>
      <dgm:spPr/>
      <dgm:t>
        <a:bodyPr/>
        <a:lstStyle/>
        <a:p>
          <a:endParaRPr lang="en-US"/>
        </a:p>
      </dgm:t>
    </dgm:pt>
    <dgm:pt modelId="{E9261E4E-9F56-4286-B16A-530C75BD0710}" type="pres">
      <dgm:prSet presAssocID="{36EF85A2-4A74-4BF1-B64B-420E530C7241}" presName="Name0" presStyleCnt="0">
        <dgm:presLayoutVars>
          <dgm:animLvl val="lvl"/>
          <dgm:resizeHandles val="exact"/>
        </dgm:presLayoutVars>
      </dgm:prSet>
      <dgm:spPr/>
    </dgm:pt>
    <dgm:pt modelId="{DC8102ED-CBD3-4771-BA17-1A88EFC17117}" type="pres">
      <dgm:prSet presAssocID="{A8BD0675-12F4-4B35-A59E-7CCA31021E80}" presName="compositeNode" presStyleCnt="0">
        <dgm:presLayoutVars>
          <dgm:bulletEnabled val="1"/>
        </dgm:presLayoutVars>
      </dgm:prSet>
      <dgm:spPr/>
    </dgm:pt>
    <dgm:pt modelId="{BFDE1DEE-EAD4-4A69-8386-969D6584F171}" type="pres">
      <dgm:prSet presAssocID="{A8BD0675-12F4-4B35-A59E-7CCA31021E80}" presName="bgRect" presStyleLbl="bgAccFollowNode1" presStyleIdx="0" presStyleCnt="4"/>
      <dgm:spPr/>
    </dgm:pt>
    <dgm:pt modelId="{71D55DCF-6775-42E2-A3F6-40FACD09F0B5}" type="pres">
      <dgm:prSet presAssocID="{E3CE4CA8-A08D-4E75-AF69-D8F235864B45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8AF5E9AA-45B0-4A27-88E2-8B6A4B49A920}" type="pres">
      <dgm:prSet presAssocID="{A8BD0675-12F4-4B35-A59E-7CCA31021E80}" presName="bottomLine" presStyleLbl="alignNode1" presStyleIdx="1" presStyleCnt="8">
        <dgm:presLayoutVars/>
      </dgm:prSet>
      <dgm:spPr/>
    </dgm:pt>
    <dgm:pt modelId="{3D15D5E4-F802-4A49-99A7-4B7D0727314D}" type="pres">
      <dgm:prSet presAssocID="{A8BD0675-12F4-4B35-A59E-7CCA31021E80}" presName="nodeText" presStyleLbl="bgAccFollowNode1" presStyleIdx="0" presStyleCnt="4">
        <dgm:presLayoutVars>
          <dgm:bulletEnabled val="1"/>
        </dgm:presLayoutVars>
      </dgm:prSet>
      <dgm:spPr/>
    </dgm:pt>
    <dgm:pt modelId="{647A02E1-078C-4FBA-A688-3A1BB8E05A84}" type="pres">
      <dgm:prSet presAssocID="{E3CE4CA8-A08D-4E75-AF69-D8F235864B45}" presName="sibTrans" presStyleCnt="0"/>
      <dgm:spPr/>
    </dgm:pt>
    <dgm:pt modelId="{D9F3AF50-A2FA-487E-A5D7-82D05867161C}" type="pres">
      <dgm:prSet presAssocID="{7F2EAF02-004A-4CCB-B038-B975900416DC}" presName="compositeNode" presStyleCnt="0">
        <dgm:presLayoutVars>
          <dgm:bulletEnabled val="1"/>
        </dgm:presLayoutVars>
      </dgm:prSet>
      <dgm:spPr/>
    </dgm:pt>
    <dgm:pt modelId="{74A212E1-278A-4E62-A2BA-61174134B09F}" type="pres">
      <dgm:prSet presAssocID="{7F2EAF02-004A-4CCB-B038-B975900416DC}" presName="bgRect" presStyleLbl="bgAccFollowNode1" presStyleIdx="1" presStyleCnt="4"/>
      <dgm:spPr/>
    </dgm:pt>
    <dgm:pt modelId="{3D9E634D-3E5C-4D2B-8323-73AE76ABD0DD}" type="pres">
      <dgm:prSet presAssocID="{FC400701-0700-4609-870D-7005FA153EDD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8FD4E850-8A9B-44CA-AC4C-3BEC0FD4854F}" type="pres">
      <dgm:prSet presAssocID="{7F2EAF02-004A-4CCB-B038-B975900416DC}" presName="bottomLine" presStyleLbl="alignNode1" presStyleIdx="3" presStyleCnt="8">
        <dgm:presLayoutVars/>
      </dgm:prSet>
      <dgm:spPr/>
    </dgm:pt>
    <dgm:pt modelId="{4C193E54-AFF1-4683-ACE4-395631ADD211}" type="pres">
      <dgm:prSet presAssocID="{7F2EAF02-004A-4CCB-B038-B975900416DC}" presName="nodeText" presStyleLbl="bgAccFollowNode1" presStyleIdx="1" presStyleCnt="4">
        <dgm:presLayoutVars>
          <dgm:bulletEnabled val="1"/>
        </dgm:presLayoutVars>
      </dgm:prSet>
      <dgm:spPr/>
    </dgm:pt>
    <dgm:pt modelId="{F059DD1E-EECB-417A-88D2-092295EE3464}" type="pres">
      <dgm:prSet presAssocID="{FC400701-0700-4609-870D-7005FA153EDD}" presName="sibTrans" presStyleCnt="0"/>
      <dgm:spPr/>
    </dgm:pt>
    <dgm:pt modelId="{066D1189-63C5-4D24-A292-E399D6B7E8F3}" type="pres">
      <dgm:prSet presAssocID="{ED7C97D8-0995-4914-91D2-D1029B3F3A34}" presName="compositeNode" presStyleCnt="0">
        <dgm:presLayoutVars>
          <dgm:bulletEnabled val="1"/>
        </dgm:presLayoutVars>
      </dgm:prSet>
      <dgm:spPr/>
    </dgm:pt>
    <dgm:pt modelId="{598D4807-DDFC-4E9E-8491-3EC910569782}" type="pres">
      <dgm:prSet presAssocID="{ED7C97D8-0995-4914-91D2-D1029B3F3A34}" presName="bgRect" presStyleLbl="bgAccFollowNode1" presStyleIdx="2" presStyleCnt="4"/>
      <dgm:spPr/>
    </dgm:pt>
    <dgm:pt modelId="{01049770-C737-4BA5-8404-A55A1F94B0FF}" type="pres">
      <dgm:prSet presAssocID="{F6BA7E9C-0161-440A-BED2-4E7A21DBF251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4779ADF2-6793-4ACC-9529-3AA370E59879}" type="pres">
      <dgm:prSet presAssocID="{ED7C97D8-0995-4914-91D2-D1029B3F3A34}" presName="bottomLine" presStyleLbl="alignNode1" presStyleIdx="5" presStyleCnt="8">
        <dgm:presLayoutVars/>
      </dgm:prSet>
      <dgm:spPr/>
    </dgm:pt>
    <dgm:pt modelId="{7CE96AE7-C94B-48BC-B087-9BFDF5179B63}" type="pres">
      <dgm:prSet presAssocID="{ED7C97D8-0995-4914-91D2-D1029B3F3A34}" presName="nodeText" presStyleLbl="bgAccFollowNode1" presStyleIdx="2" presStyleCnt="4">
        <dgm:presLayoutVars>
          <dgm:bulletEnabled val="1"/>
        </dgm:presLayoutVars>
      </dgm:prSet>
      <dgm:spPr/>
    </dgm:pt>
    <dgm:pt modelId="{F20BC517-C746-47CE-9C2C-B1B4B333654A}" type="pres">
      <dgm:prSet presAssocID="{F6BA7E9C-0161-440A-BED2-4E7A21DBF251}" presName="sibTrans" presStyleCnt="0"/>
      <dgm:spPr/>
    </dgm:pt>
    <dgm:pt modelId="{A26515D5-24A8-4FAE-9C8E-5C00CD32D6E9}" type="pres">
      <dgm:prSet presAssocID="{7B59B1C9-82C0-4EF7-BDE8-5867B00FAF2B}" presName="compositeNode" presStyleCnt="0">
        <dgm:presLayoutVars>
          <dgm:bulletEnabled val="1"/>
        </dgm:presLayoutVars>
      </dgm:prSet>
      <dgm:spPr/>
    </dgm:pt>
    <dgm:pt modelId="{796A30C8-6555-461A-9FD6-9F3A38F5680E}" type="pres">
      <dgm:prSet presAssocID="{7B59B1C9-82C0-4EF7-BDE8-5867B00FAF2B}" presName="bgRect" presStyleLbl="bgAccFollowNode1" presStyleIdx="3" presStyleCnt="4"/>
      <dgm:spPr/>
    </dgm:pt>
    <dgm:pt modelId="{B0CB9E08-FC88-45FC-B4D4-CD4751B39B4E}" type="pres">
      <dgm:prSet presAssocID="{7343A02A-552A-4315-B759-CFCB1575E3BA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630A1DA2-3E39-4B9B-BA18-57B2C7FC8096}" type="pres">
      <dgm:prSet presAssocID="{7B59B1C9-82C0-4EF7-BDE8-5867B00FAF2B}" presName="bottomLine" presStyleLbl="alignNode1" presStyleIdx="7" presStyleCnt="8">
        <dgm:presLayoutVars/>
      </dgm:prSet>
      <dgm:spPr/>
    </dgm:pt>
    <dgm:pt modelId="{1CC28B0C-399F-4253-B620-E0E7C9F81BAB}" type="pres">
      <dgm:prSet presAssocID="{7B59B1C9-82C0-4EF7-BDE8-5867B00FAF2B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D089BD08-BBDD-47C8-8EA0-7C290E26A6C9}" type="presOf" srcId="{942199EE-6EF8-4683-9EF9-1B461D66A7C5}" destId="{3D15D5E4-F802-4A49-99A7-4B7D0727314D}" srcOrd="0" destOrd="2" presId="urn:microsoft.com/office/officeart/2016/7/layout/BasicLinearProcessNumbered"/>
    <dgm:cxn modelId="{F8F6960A-7E40-42D7-9736-0295C6B8231C}" type="presOf" srcId="{F6BA7E9C-0161-440A-BED2-4E7A21DBF251}" destId="{01049770-C737-4BA5-8404-A55A1F94B0FF}" srcOrd="0" destOrd="0" presId="urn:microsoft.com/office/officeart/2016/7/layout/BasicLinearProcessNumbered"/>
    <dgm:cxn modelId="{1977ED0C-9896-4743-B49B-F8AC375FD35D}" type="presOf" srcId="{36EF85A2-4A74-4BF1-B64B-420E530C7241}" destId="{E9261E4E-9F56-4286-B16A-530C75BD0710}" srcOrd="0" destOrd="0" presId="urn:microsoft.com/office/officeart/2016/7/layout/BasicLinearProcessNumbered"/>
    <dgm:cxn modelId="{A9515D11-6429-4651-97B3-9BF6681E7B93}" srcId="{36EF85A2-4A74-4BF1-B64B-420E530C7241}" destId="{A8BD0675-12F4-4B35-A59E-7CCA31021E80}" srcOrd="0" destOrd="0" parTransId="{2F2E953B-3EAA-41E4-9FE3-2E48B27C8039}" sibTransId="{E3CE4CA8-A08D-4E75-AF69-D8F235864B45}"/>
    <dgm:cxn modelId="{3625C51C-0129-4BF9-BCE6-761D9302D461}" srcId="{36EF85A2-4A74-4BF1-B64B-420E530C7241}" destId="{7F2EAF02-004A-4CCB-B038-B975900416DC}" srcOrd="1" destOrd="0" parTransId="{F5ED00A2-7492-4E02-A645-7F064410CF87}" sibTransId="{FC400701-0700-4609-870D-7005FA153EDD}"/>
    <dgm:cxn modelId="{CFB5FB27-EAC4-46C0-ABC2-D8A81D1C32B4}" srcId="{ED7C97D8-0995-4914-91D2-D1029B3F3A34}" destId="{7620788D-A2F0-4C52-9468-03FCF359E393}" srcOrd="0" destOrd="0" parTransId="{3E179DF5-2BE8-4C60-89B2-89B373E35402}" sibTransId="{2194671B-54AF-40A7-B480-5E150A33E996}"/>
    <dgm:cxn modelId="{97CB032F-B0A9-436B-8BDE-4F9EE91BB975}" type="presOf" srcId="{7F2EAF02-004A-4CCB-B038-B975900416DC}" destId="{4C193E54-AFF1-4683-ACE4-395631ADD211}" srcOrd="1" destOrd="0" presId="urn:microsoft.com/office/officeart/2016/7/layout/BasicLinearProcessNumbered"/>
    <dgm:cxn modelId="{B3FBB133-E244-4634-9AF1-0E30F712E5A1}" type="presOf" srcId="{A8BD0675-12F4-4B35-A59E-7CCA31021E80}" destId="{3D15D5E4-F802-4A49-99A7-4B7D0727314D}" srcOrd="1" destOrd="0" presId="urn:microsoft.com/office/officeart/2016/7/layout/BasicLinearProcessNumbered"/>
    <dgm:cxn modelId="{BA7A6039-6B83-4448-9882-58707A4CA226}" srcId="{7B59B1C9-82C0-4EF7-BDE8-5867B00FAF2B}" destId="{F84BBBEB-6F71-451D-8D43-8DB1CD26FC70}" srcOrd="1" destOrd="0" parTransId="{EFD595FD-201F-4E26-BB84-8A258DA806A3}" sibTransId="{CDD17789-B633-4C35-92DA-7D19450319CC}"/>
    <dgm:cxn modelId="{C2851940-B827-4DFC-BADE-6739C11DD507}" type="presOf" srcId="{7B59B1C9-82C0-4EF7-BDE8-5867B00FAF2B}" destId="{1CC28B0C-399F-4253-B620-E0E7C9F81BAB}" srcOrd="1" destOrd="0" presId="urn:microsoft.com/office/officeart/2016/7/layout/BasicLinearProcessNumbered"/>
    <dgm:cxn modelId="{3203215F-02C4-4F91-B446-DFADB5D46329}" srcId="{ED7C97D8-0995-4914-91D2-D1029B3F3A34}" destId="{226C4AA6-B208-4079-8BA3-9C5D16D8D8A3}" srcOrd="1" destOrd="0" parTransId="{24463F3A-B039-4EF7-926B-9D7325B89243}" sibTransId="{339465C7-4F4D-43A3-9B47-26140AB90652}"/>
    <dgm:cxn modelId="{F8C3BD41-1F9F-48A6-9FC5-EC10A16031ED}" srcId="{7B59B1C9-82C0-4EF7-BDE8-5867B00FAF2B}" destId="{E4AFC31F-5CE1-4096-9E42-E73F54759C94}" srcOrd="0" destOrd="0" parTransId="{CCBF4AC2-04D4-46BE-8D62-F0D064BF0DFB}" sibTransId="{15F0D054-1444-427D-A95D-8E84AD9E821C}"/>
    <dgm:cxn modelId="{0D7DE94B-8C0F-4AB5-BFBA-01766983BF54}" type="presOf" srcId="{FC400701-0700-4609-870D-7005FA153EDD}" destId="{3D9E634D-3E5C-4D2B-8323-73AE76ABD0DD}" srcOrd="0" destOrd="0" presId="urn:microsoft.com/office/officeart/2016/7/layout/BasicLinearProcessNumbered"/>
    <dgm:cxn modelId="{A3BE316E-7CC4-4957-9319-0E5DFA9113D3}" type="presOf" srcId="{4759A358-5788-4769-886D-9FC39894F4E4}" destId="{3D15D5E4-F802-4A49-99A7-4B7D0727314D}" srcOrd="0" destOrd="1" presId="urn:microsoft.com/office/officeart/2016/7/layout/BasicLinearProcessNumbered"/>
    <dgm:cxn modelId="{E72A426E-0FF4-47AF-983A-6F6D5F4D953C}" srcId="{36EF85A2-4A74-4BF1-B64B-420E530C7241}" destId="{7B59B1C9-82C0-4EF7-BDE8-5867B00FAF2B}" srcOrd="3" destOrd="0" parTransId="{343DE8AB-50D2-42C6-BEAE-A1CFEA4826CE}" sibTransId="{7343A02A-552A-4315-B759-CFCB1575E3BA}"/>
    <dgm:cxn modelId="{1128306F-AB9B-468F-A23D-95C4018134A8}" type="presOf" srcId="{E4AFC31F-5CE1-4096-9E42-E73F54759C94}" destId="{1CC28B0C-399F-4253-B620-E0E7C9F81BAB}" srcOrd="0" destOrd="1" presId="urn:microsoft.com/office/officeart/2016/7/layout/BasicLinearProcessNumbered"/>
    <dgm:cxn modelId="{65BDE674-BB32-41FE-B489-8CD9D7FD5B7D}" type="presOf" srcId="{F84BBBEB-6F71-451D-8D43-8DB1CD26FC70}" destId="{1CC28B0C-399F-4253-B620-E0E7C9F81BAB}" srcOrd="0" destOrd="2" presId="urn:microsoft.com/office/officeart/2016/7/layout/BasicLinearProcessNumbered"/>
    <dgm:cxn modelId="{8F261A59-5B4E-4E63-831C-B392E6B29E62}" type="presOf" srcId="{E3CE4CA8-A08D-4E75-AF69-D8F235864B45}" destId="{71D55DCF-6775-42E2-A3F6-40FACD09F0B5}" srcOrd="0" destOrd="0" presId="urn:microsoft.com/office/officeart/2016/7/layout/BasicLinearProcessNumbered"/>
    <dgm:cxn modelId="{AEB3075A-A08D-45D7-86E4-05FFF2706181}" srcId="{A8BD0675-12F4-4B35-A59E-7CCA31021E80}" destId="{4759A358-5788-4769-886D-9FC39894F4E4}" srcOrd="0" destOrd="0" parTransId="{AFE78057-C7C3-4879-9E01-F257D316ADCF}" sibTransId="{F407309B-C76E-41D2-B549-263AEA6CF0B5}"/>
    <dgm:cxn modelId="{485FD97E-3C6C-41EE-B8AA-3DF8020CC2E4}" type="presOf" srcId="{7343A02A-552A-4315-B759-CFCB1575E3BA}" destId="{B0CB9E08-FC88-45FC-B4D4-CD4751B39B4E}" srcOrd="0" destOrd="0" presId="urn:microsoft.com/office/officeart/2016/7/layout/BasicLinearProcessNumbered"/>
    <dgm:cxn modelId="{B2700183-AC5E-4394-834C-27770CBF9C6A}" type="presOf" srcId="{ED7C97D8-0995-4914-91D2-D1029B3F3A34}" destId="{7CE96AE7-C94B-48BC-B087-9BFDF5179B63}" srcOrd="1" destOrd="0" presId="urn:microsoft.com/office/officeart/2016/7/layout/BasicLinearProcessNumbered"/>
    <dgm:cxn modelId="{3AAB9792-B14C-4595-8FFA-7C4B1F30A9ED}" srcId="{A8BD0675-12F4-4B35-A59E-7CCA31021E80}" destId="{942199EE-6EF8-4683-9EF9-1B461D66A7C5}" srcOrd="1" destOrd="0" parTransId="{77B0D23E-C621-4752-8E10-19C436D887A0}" sibTransId="{D3099123-F764-40D6-AC4A-9131AFC99BC0}"/>
    <dgm:cxn modelId="{2A5EDA94-DBA9-4234-A20A-177FCE0BA83E}" type="presOf" srcId="{7620788D-A2F0-4C52-9468-03FCF359E393}" destId="{7CE96AE7-C94B-48BC-B087-9BFDF5179B63}" srcOrd="0" destOrd="1" presId="urn:microsoft.com/office/officeart/2016/7/layout/BasicLinearProcessNumbered"/>
    <dgm:cxn modelId="{5E082599-6C4C-4939-B7B6-E72328A106CB}" type="presOf" srcId="{A8BD0675-12F4-4B35-A59E-7CCA31021E80}" destId="{BFDE1DEE-EAD4-4A69-8386-969D6584F171}" srcOrd="0" destOrd="0" presId="urn:microsoft.com/office/officeart/2016/7/layout/BasicLinearProcessNumbered"/>
    <dgm:cxn modelId="{0CEA429D-ECDC-4496-87FE-D2BC33BE7DDD}" type="presOf" srcId="{226C4AA6-B208-4079-8BA3-9C5D16D8D8A3}" destId="{7CE96AE7-C94B-48BC-B087-9BFDF5179B63}" srcOrd="0" destOrd="2" presId="urn:microsoft.com/office/officeart/2016/7/layout/BasicLinearProcessNumbered"/>
    <dgm:cxn modelId="{AF55919D-DCA0-41F8-863F-6448E8C02AC2}" srcId="{36EF85A2-4A74-4BF1-B64B-420E530C7241}" destId="{ED7C97D8-0995-4914-91D2-D1029B3F3A34}" srcOrd="2" destOrd="0" parTransId="{1905DD5F-121A-4EE6-A6F2-318AEEDBEDC5}" sibTransId="{F6BA7E9C-0161-440A-BED2-4E7A21DBF251}"/>
    <dgm:cxn modelId="{7B4A1D9F-8B64-41A0-AC24-EC1A65E872A1}" type="presOf" srcId="{AAEFB622-BD62-461D-AC37-329EBAE013C2}" destId="{4C193E54-AFF1-4683-ACE4-395631ADD211}" srcOrd="0" destOrd="1" presId="urn:microsoft.com/office/officeart/2016/7/layout/BasicLinearProcessNumbered"/>
    <dgm:cxn modelId="{332E58A0-4148-43A1-92C7-7F554B28FF59}" type="presOf" srcId="{7B59B1C9-82C0-4EF7-BDE8-5867B00FAF2B}" destId="{796A30C8-6555-461A-9FD6-9F3A38F5680E}" srcOrd="0" destOrd="0" presId="urn:microsoft.com/office/officeart/2016/7/layout/BasicLinearProcessNumbered"/>
    <dgm:cxn modelId="{ADAF89A5-4AF5-459B-BCFD-7AF4DBA32173}" srcId="{7F2EAF02-004A-4CCB-B038-B975900416DC}" destId="{AAEFB622-BD62-461D-AC37-329EBAE013C2}" srcOrd="0" destOrd="0" parTransId="{FAB6EFE6-4878-47ED-8737-702DE1E1B21E}" sibTransId="{99F800C4-E5F5-48E5-B162-3CEE5082791C}"/>
    <dgm:cxn modelId="{08DBB5B7-8926-47C6-B2F3-8ECC791D8242}" srcId="{7F2EAF02-004A-4CCB-B038-B975900416DC}" destId="{2508ED55-6986-44BF-919B-44CC6BEFE04E}" srcOrd="1" destOrd="0" parTransId="{DC276979-AA55-40CC-800E-FC777B18CF6C}" sibTransId="{5CD397B0-82FF-4C9B-9CCE-78A55175A230}"/>
    <dgm:cxn modelId="{A8C482C9-90EE-4A40-9839-40B356B38664}" type="presOf" srcId="{2508ED55-6986-44BF-919B-44CC6BEFE04E}" destId="{4C193E54-AFF1-4683-ACE4-395631ADD211}" srcOrd="0" destOrd="2" presId="urn:microsoft.com/office/officeart/2016/7/layout/BasicLinearProcessNumbered"/>
    <dgm:cxn modelId="{7B43D8DB-9A44-4D11-8804-711EE6000B00}" type="presOf" srcId="{ED7C97D8-0995-4914-91D2-D1029B3F3A34}" destId="{598D4807-DDFC-4E9E-8491-3EC910569782}" srcOrd="0" destOrd="0" presId="urn:microsoft.com/office/officeart/2016/7/layout/BasicLinearProcessNumbered"/>
    <dgm:cxn modelId="{D699B0E7-9CD0-4B0B-958E-AD9EE3882059}" type="presOf" srcId="{7F2EAF02-004A-4CCB-B038-B975900416DC}" destId="{74A212E1-278A-4E62-A2BA-61174134B09F}" srcOrd="0" destOrd="0" presId="urn:microsoft.com/office/officeart/2016/7/layout/BasicLinearProcessNumbered"/>
    <dgm:cxn modelId="{8EA8AFD6-C5FE-4540-9339-69F4A8A4F387}" type="presParOf" srcId="{E9261E4E-9F56-4286-B16A-530C75BD0710}" destId="{DC8102ED-CBD3-4771-BA17-1A88EFC17117}" srcOrd="0" destOrd="0" presId="urn:microsoft.com/office/officeart/2016/7/layout/BasicLinearProcessNumbered"/>
    <dgm:cxn modelId="{0FCAD3EA-2226-4DBE-9A99-6D616B541379}" type="presParOf" srcId="{DC8102ED-CBD3-4771-BA17-1A88EFC17117}" destId="{BFDE1DEE-EAD4-4A69-8386-969D6584F171}" srcOrd="0" destOrd="0" presId="urn:microsoft.com/office/officeart/2016/7/layout/BasicLinearProcessNumbered"/>
    <dgm:cxn modelId="{F84098A9-C24B-433B-BD87-ABA7FF9D1578}" type="presParOf" srcId="{DC8102ED-CBD3-4771-BA17-1A88EFC17117}" destId="{71D55DCF-6775-42E2-A3F6-40FACD09F0B5}" srcOrd="1" destOrd="0" presId="urn:microsoft.com/office/officeart/2016/7/layout/BasicLinearProcessNumbered"/>
    <dgm:cxn modelId="{420187DD-6A06-4D02-B185-6789552883BA}" type="presParOf" srcId="{DC8102ED-CBD3-4771-BA17-1A88EFC17117}" destId="{8AF5E9AA-45B0-4A27-88E2-8B6A4B49A920}" srcOrd="2" destOrd="0" presId="urn:microsoft.com/office/officeart/2016/7/layout/BasicLinearProcessNumbered"/>
    <dgm:cxn modelId="{E3CF37DD-10C9-4F07-88E0-E0BB8AAA9633}" type="presParOf" srcId="{DC8102ED-CBD3-4771-BA17-1A88EFC17117}" destId="{3D15D5E4-F802-4A49-99A7-4B7D0727314D}" srcOrd="3" destOrd="0" presId="urn:microsoft.com/office/officeart/2016/7/layout/BasicLinearProcessNumbered"/>
    <dgm:cxn modelId="{CA4EA7C2-7940-4D4C-9776-774DC2C58CFB}" type="presParOf" srcId="{E9261E4E-9F56-4286-B16A-530C75BD0710}" destId="{647A02E1-078C-4FBA-A688-3A1BB8E05A84}" srcOrd="1" destOrd="0" presId="urn:microsoft.com/office/officeart/2016/7/layout/BasicLinearProcessNumbered"/>
    <dgm:cxn modelId="{26E0FE2C-A24B-4EAC-864E-A80FCE91BFDE}" type="presParOf" srcId="{E9261E4E-9F56-4286-B16A-530C75BD0710}" destId="{D9F3AF50-A2FA-487E-A5D7-82D05867161C}" srcOrd="2" destOrd="0" presId="urn:microsoft.com/office/officeart/2016/7/layout/BasicLinearProcessNumbered"/>
    <dgm:cxn modelId="{56C31F13-66D0-41DF-81F5-A4C084D13E79}" type="presParOf" srcId="{D9F3AF50-A2FA-487E-A5D7-82D05867161C}" destId="{74A212E1-278A-4E62-A2BA-61174134B09F}" srcOrd="0" destOrd="0" presId="urn:microsoft.com/office/officeart/2016/7/layout/BasicLinearProcessNumbered"/>
    <dgm:cxn modelId="{19F5266A-A2A2-4966-A51B-49E8A061ADB2}" type="presParOf" srcId="{D9F3AF50-A2FA-487E-A5D7-82D05867161C}" destId="{3D9E634D-3E5C-4D2B-8323-73AE76ABD0DD}" srcOrd="1" destOrd="0" presId="urn:microsoft.com/office/officeart/2016/7/layout/BasicLinearProcessNumbered"/>
    <dgm:cxn modelId="{D05A0CBD-EA74-4940-A8A4-D4F82EC5E82C}" type="presParOf" srcId="{D9F3AF50-A2FA-487E-A5D7-82D05867161C}" destId="{8FD4E850-8A9B-44CA-AC4C-3BEC0FD4854F}" srcOrd="2" destOrd="0" presId="urn:microsoft.com/office/officeart/2016/7/layout/BasicLinearProcessNumbered"/>
    <dgm:cxn modelId="{B6DBD55A-5D75-47AA-9D14-8BC87CFD8D73}" type="presParOf" srcId="{D9F3AF50-A2FA-487E-A5D7-82D05867161C}" destId="{4C193E54-AFF1-4683-ACE4-395631ADD211}" srcOrd="3" destOrd="0" presId="urn:microsoft.com/office/officeart/2016/7/layout/BasicLinearProcessNumbered"/>
    <dgm:cxn modelId="{438AF875-64F9-4BFF-A988-BA1F4BD11669}" type="presParOf" srcId="{E9261E4E-9F56-4286-B16A-530C75BD0710}" destId="{F059DD1E-EECB-417A-88D2-092295EE3464}" srcOrd="3" destOrd="0" presId="urn:microsoft.com/office/officeart/2016/7/layout/BasicLinearProcessNumbered"/>
    <dgm:cxn modelId="{089658C2-BBD7-4656-B3C0-1FC7B88ABA12}" type="presParOf" srcId="{E9261E4E-9F56-4286-B16A-530C75BD0710}" destId="{066D1189-63C5-4D24-A292-E399D6B7E8F3}" srcOrd="4" destOrd="0" presId="urn:microsoft.com/office/officeart/2016/7/layout/BasicLinearProcessNumbered"/>
    <dgm:cxn modelId="{B4FC6291-2D95-4504-8C20-6A97472F48DD}" type="presParOf" srcId="{066D1189-63C5-4D24-A292-E399D6B7E8F3}" destId="{598D4807-DDFC-4E9E-8491-3EC910569782}" srcOrd="0" destOrd="0" presId="urn:microsoft.com/office/officeart/2016/7/layout/BasicLinearProcessNumbered"/>
    <dgm:cxn modelId="{D0E0E849-B652-4DCC-ADF8-71337CC54FA1}" type="presParOf" srcId="{066D1189-63C5-4D24-A292-E399D6B7E8F3}" destId="{01049770-C737-4BA5-8404-A55A1F94B0FF}" srcOrd="1" destOrd="0" presId="urn:microsoft.com/office/officeart/2016/7/layout/BasicLinearProcessNumbered"/>
    <dgm:cxn modelId="{EDB4EDB6-8956-4EAF-8554-A5524495A90F}" type="presParOf" srcId="{066D1189-63C5-4D24-A292-E399D6B7E8F3}" destId="{4779ADF2-6793-4ACC-9529-3AA370E59879}" srcOrd="2" destOrd="0" presId="urn:microsoft.com/office/officeart/2016/7/layout/BasicLinearProcessNumbered"/>
    <dgm:cxn modelId="{17A699D6-CA5F-47FC-B4FA-4DECA72CDD16}" type="presParOf" srcId="{066D1189-63C5-4D24-A292-E399D6B7E8F3}" destId="{7CE96AE7-C94B-48BC-B087-9BFDF5179B63}" srcOrd="3" destOrd="0" presId="urn:microsoft.com/office/officeart/2016/7/layout/BasicLinearProcessNumbered"/>
    <dgm:cxn modelId="{D840BBAC-F121-42C1-95CF-6ECC4DD50811}" type="presParOf" srcId="{E9261E4E-9F56-4286-B16A-530C75BD0710}" destId="{F20BC517-C746-47CE-9C2C-B1B4B333654A}" srcOrd="5" destOrd="0" presId="urn:microsoft.com/office/officeart/2016/7/layout/BasicLinearProcessNumbered"/>
    <dgm:cxn modelId="{EDFA926A-DA69-4EDB-AE76-4AE7C1F97D2A}" type="presParOf" srcId="{E9261E4E-9F56-4286-B16A-530C75BD0710}" destId="{A26515D5-24A8-4FAE-9C8E-5C00CD32D6E9}" srcOrd="6" destOrd="0" presId="urn:microsoft.com/office/officeart/2016/7/layout/BasicLinearProcessNumbered"/>
    <dgm:cxn modelId="{D3980D4C-15D0-4FB4-8892-848AA8A24A60}" type="presParOf" srcId="{A26515D5-24A8-4FAE-9C8E-5C00CD32D6E9}" destId="{796A30C8-6555-461A-9FD6-9F3A38F5680E}" srcOrd="0" destOrd="0" presId="urn:microsoft.com/office/officeart/2016/7/layout/BasicLinearProcessNumbered"/>
    <dgm:cxn modelId="{19F86C11-F692-46B8-A5D5-C3829ECA000D}" type="presParOf" srcId="{A26515D5-24A8-4FAE-9C8E-5C00CD32D6E9}" destId="{B0CB9E08-FC88-45FC-B4D4-CD4751B39B4E}" srcOrd="1" destOrd="0" presId="urn:microsoft.com/office/officeart/2016/7/layout/BasicLinearProcessNumbered"/>
    <dgm:cxn modelId="{3BC1F274-C9D8-4A4F-8F87-6BDAABC192F2}" type="presParOf" srcId="{A26515D5-24A8-4FAE-9C8E-5C00CD32D6E9}" destId="{630A1DA2-3E39-4B9B-BA18-57B2C7FC8096}" srcOrd="2" destOrd="0" presId="urn:microsoft.com/office/officeart/2016/7/layout/BasicLinearProcessNumbered"/>
    <dgm:cxn modelId="{FF0E7864-E0B3-44DA-BAF4-66DA8C5BE445}" type="presParOf" srcId="{A26515D5-24A8-4FAE-9C8E-5C00CD32D6E9}" destId="{1CC28B0C-399F-4253-B620-E0E7C9F81BAB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79BE7D-89BB-4198-8017-B83975831240}">
      <dsp:nvSpPr>
        <dsp:cNvPr id="0" name=""/>
        <dsp:cNvSpPr/>
      </dsp:nvSpPr>
      <dsp:spPr>
        <a:xfrm>
          <a:off x="184883" y="1368745"/>
          <a:ext cx="1321746" cy="13217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0AEF90-C471-4D71-BE7C-0FFA921130B2}">
      <dsp:nvSpPr>
        <dsp:cNvPr id="0" name=""/>
        <dsp:cNvSpPr/>
      </dsp:nvSpPr>
      <dsp:spPr>
        <a:xfrm>
          <a:off x="462450" y="1646311"/>
          <a:ext cx="766613" cy="766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F8AFA-CD8B-4B53-8551-4610BC31D768}">
      <dsp:nvSpPr>
        <dsp:cNvPr id="0" name=""/>
        <dsp:cNvSpPr/>
      </dsp:nvSpPr>
      <dsp:spPr>
        <a:xfrm>
          <a:off x="1789861" y="1368745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Objective</a:t>
          </a:r>
          <a:r>
            <a:rPr lang="en-US" sz="1400" kern="1200" dirty="0"/>
            <a:t>: To analyze ATM transaction data from January 1st, 2022 to December 31st, 2022 for insights on customer behavior, ATM usage, and service improvement opportunities.</a:t>
          </a:r>
        </a:p>
      </dsp:txBody>
      <dsp:txXfrm>
        <a:off x="1789861" y="1368745"/>
        <a:ext cx="3115545" cy="1321746"/>
      </dsp:txXfrm>
    </dsp:sp>
    <dsp:sp modelId="{00C401C5-BFB0-47C8-B522-D07D26764D26}">
      <dsp:nvSpPr>
        <dsp:cNvPr id="0" name=""/>
        <dsp:cNvSpPr/>
      </dsp:nvSpPr>
      <dsp:spPr>
        <a:xfrm>
          <a:off x="5448267" y="1368745"/>
          <a:ext cx="1321746" cy="13217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F4D79F-1280-4974-99CB-CF7D12230A6A}">
      <dsp:nvSpPr>
        <dsp:cNvPr id="0" name=""/>
        <dsp:cNvSpPr/>
      </dsp:nvSpPr>
      <dsp:spPr>
        <a:xfrm>
          <a:off x="5725834" y="1646311"/>
          <a:ext cx="766613" cy="7666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25EF0-01DB-462C-BCDF-B14D9985D3DB}">
      <dsp:nvSpPr>
        <dsp:cNvPr id="0" name=""/>
        <dsp:cNvSpPr/>
      </dsp:nvSpPr>
      <dsp:spPr>
        <a:xfrm>
          <a:off x="7053245" y="1368745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Scope</a:t>
          </a:r>
          <a:r>
            <a:rPr lang="en-US" sz="1400" kern="1200"/>
            <a:t>: Analysis covers all bank branches in Lagos, Kano, Rivers State, Enugu, Rivers, and FCT Abuja.</a:t>
          </a:r>
        </a:p>
      </dsp:txBody>
      <dsp:txXfrm>
        <a:off x="7053245" y="1368745"/>
        <a:ext cx="3115545" cy="13217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152F5-30C3-4E23-9205-2692FED9531B}">
      <dsp:nvSpPr>
        <dsp:cNvPr id="0" name=""/>
        <dsp:cNvSpPr/>
      </dsp:nvSpPr>
      <dsp:spPr>
        <a:xfrm>
          <a:off x="0" y="1684"/>
          <a:ext cx="3078749" cy="8537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5D9B2-473A-46F1-8020-1DA8542A7A4D}">
      <dsp:nvSpPr>
        <dsp:cNvPr id="0" name=""/>
        <dsp:cNvSpPr/>
      </dsp:nvSpPr>
      <dsp:spPr>
        <a:xfrm>
          <a:off x="258263" y="193781"/>
          <a:ext cx="469570" cy="4695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1A5FF-BB8C-4C46-B885-1BACD1839EE4}">
      <dsp:nvSpPr>
        <dsp:cNvPr id="0" name=""/>
        <dsp:cNvSpPr/>
      </dsp:nvSpPr>
      <dsp:spPr>
        <a:xfrm>
          <a:off x="986098" y="1684"/>
          <a:ext cx="2092650" cy="853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57" tIns="90357" rIns="90357" bIns="9035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Total amount processed in 2022: </a:t>
          </a:r>
          <a:r>
            <a:rPr lang="en-US" sz="1600" b="1" kern="1200" dirty="0"/>
            <a:t>$39 billion</a:t>
          </a:r>
          <a:endParaRPr lang="en-US" sz="1600" kern="1200" dirty="0"/>
        </a:p>
      </dsp:txBody>
      <dsp:txXfrm>
        <a:off x="986098" y="1684"/>
        <a:ext cx="2092650" cy="853764"/>
      </dsp:txXfrm>
    </dsp:sp>
    <dsp:sp modelId="{49317157-404F-4539-9FF6-6897DE894B63}">
      <dsp:nvSpPr>
        <dsp:cNvPr id="0" name=""/>
        <dsp:cNvSpPr/>
      </dsp:nvSpPr>
      <dsp:spPr>
        <a:xfrm>
          <a:off x="0" y="1068890"/>
          <a:ext cx="3078749" cy="8537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650567-32AD-455B-A6DC-3FF0F2CC04B3}">
      <dsp:nvSpPr>
        <dsp:cNvPr id="0" name=""/>
        <dsp:cNvSpPr/>
      </dsp:nvSpPr>
      <dsp:spPr>
        <a:xfrm>
          <a:off x="258263" y="1260987"/>
          <a:ext cx="469570" cy="4695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B21A8B-CB10-483B-8484-1343FEA6DA49}">
      <dsp:nvSpPr>
        <dsp:cNvPr id="0" name=""/>
        <dsp:cNvSpPr/>
      </dsp:nvSpPr>
      <dsp:spPr>
        <a:xfrm>
          <a:off x="986098" y="1068890"/>
          <a:ext cx="2092650" cy="853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57" tIns="90357" rIns="90357" bIns="9035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Number of transactions processed: </a:t>
          </a:r>
          <a:r>
            <a:rPr lang="en-US" sz="1600" b="1" kern="1200"/>
            <a:t>2 million</a:t>
          </a:r>
          <a:endParaRPr lang="en-US" sz="1600" kern="1200"/>
        </a:p>
      </dsp:txBody>
      <dsp:txXfrm>
        <a:off x="986098" y="1068890"/>
        <a:ext cx="2092650" cy="853764"/>
      </dsp:txXfrm>
    </dsp:sp>
    <dsp:sp modelId="{EE49F99B-0398-4A0A-BCA0-ACF66CB14BAF}">
      <dsp:nvSpPr>
        <dsp:cNvPr id="0" name=""/>
        <dsp:cNvSpPr/>
      </dsp:nvSpPr>
      <dsp:spPr>
        <a:xfrm>
          <a:off x="0" y="2136096"/>
          <a:ext cx="3078749" cy="8537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368C37-724D-4B71-8821-E89C722579BD}">
      <dsp:nvSpPr>
        <dsp:cNvPr id="0" name=""/>
        <dsp:cNvSpPr/>
      </dsp:nvSpPr>
      <dsp:spPr>
        <a:xfrm>
          <a:off x="258263" y="2328193"/>
          <a:ext cx="469570" cy="4695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37FE25-8EF2-448D-8E8D-D99C21E16124}">
      <dsp:nvSpPr>
        <dsp:cNvPr id="0" name=""/>
        <dsp:cNvSpPr/>
      </dsp:nvSpPr>
      <dsp:spPr>
        <a:xfrm>
          <a:off x="986098" y="2136096"/>
          <a:ext cx="2092650" cy="853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57" tIns="90357" rIns="90357" bIns="9035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Total number of customers: </a:t>
          </a:r>
          <a:r>
            <a:rPr lang="en-US" sz="1600" b="1" kern="1200" dirty="0"/>
            <a:t>8,819</a:t>
          </a:r>
          <a:endParaRPr lang="en-US" sz="1600" kern="1200" dirty="0"/>
        </a:p>
      </dsp:txBody>
      <dsp:txXfrm>
        <a:off x="986098" y="2136096"/>
        <a:ext cx="2092650" cy="853764"/>
      </dsp:txXfrm>
    </dsp:sp>
    <dsp:sp modelId="{C2771216-0629-4DCF-93C2-5465C9C8B45C}">
      <dsp:nvSpPr>
        <dsp:cNvPr id="0" name=""/>
        <dsp:cNvSpPr/>
      </dsp:nvSpPr>
      <dsp:spPr>
        <a:xfrm>
          <a:off x="0" y="3203301"/>
          <a:ext cx="3078749" cy="8537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D83F72-FD34-4F02-AA57-E0712A759131}">
      <dsp:nvSpPr>
        <dsp:cNvPr id="0" name=""/>
        <dsp:cNvSpPr/>
      </dsp:nvSpPr>
      <dsp:spPr>
        <a:xfrm>
          <a:off x="258263" y="3395398"/>
          <a:ext cx="469570" cy="4695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3A1163-3B7A-4106-8982-5956E976565D}">
      <dsp:nvSpPr>
        <dsp:cNvPr id="0" name=""/>
        <dsp:cNvSpPr/>
      </dsp:nvSpPr>
      <dsp:spPr>
        <a:xfrm>
          <a:off x="986098" y="3203301"/>
          <a:ext cx="2092650" cy="853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57" tIns="90357" rIns="90357" bIns="9035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Utilization rate: </a:t>
          </a:r>
          <a:r>
            <a:rPr lang="en-US" sz="1600" b="1" kern="1200" dirty="0"/>
            <a:t>12.9%</a:t>
          </a:r>
          <a:endParaRPr lang="en-US" sz="1600" kern="1200" dirty="0"/>
        </a:p>
      </dsp:txBody>
      <dsp:txXfrm>
        <a:off x="986098" y="3203301"/>
        <a:ext cx="2092650" cy="8537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E1DEE-EAD4-4A69-8386-969D6584F171}">
      <dsp:nvSpPr>
        <dsp:cNvPr id="0" name=""/>
        <dsp:cNvSpPr/>
      </dsp:nvSpPr>
      <dsp:spPr>
        <a:xfrm>
          <a:off x="3197" y="0"/>
          <a:ext cx="2536297" cy="321151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740" tIns="330200" rIns="197740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Phase 1: Immediate Actions (0-3 Months)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Upgrade ATM software and hardware to enhance transaction efficiency.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Develop and launch targeted marketing campaigns to boost utilization.</a:t>
          </a:r>
        </a:p>
      </dsp:txBody>
      <dsp:txXfrm>
        <a:off x="3197" y="1220374"/>
        <a:ext cx="2536297" cy="1926907"/>
      </dsp:txXfrm>
    </dsp:sp>
    <dsp:sp modelId="{71D55DCF-6775-42E2-A3F6-40FACD09F0B5}">
      <dsp:nvSpPr>
        <dsp:cNvPr id="0" name=""/>
        <dsp:cNvSpPr/>
      </dsp:nvSpPr>
      <dsp:spPr>
        <a:xfrm>
          <a:off x="789619" y="321151"/>
          <a:ext cx="963453" cy="96345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5115" tIns="12700" rIns="7511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930713" y="462245"/>
        <a:ext cx="681265" cy="681265"/>
      </dsp:txXfrm>
    </dsp:sp>
    <dsp:sp modelId="{8AF5E9AA-45B0-4A27-88E2-8B6A4B49A920}">
      <dsp:nvSpPr>
        <dsp:cNvPr id="0" name=""/>
        <dsp:cNvSpPr/>
      </dsp:nvSpPr>
      <dsp:spPr>
        <a:xfrm>
          <a:off x="3197" y="3211440"/>
          <a:ext cx="2536297" cy="72"/>
        </a:xfrm>
        <a:prstGeom prst="rect">
          <a:avLst/>
        </a:prstGeom>
        <a:gradFill rotWithShape="0">
          <a:gsLst>
            <a:gs pos="0">
              <a:schemeClr val="accent5">
                <a:hueOff val="229007"/>
                <a:satOff val="-2697"/>
                <a:lumOff val="1793"/>
                <a:alphaOff val="0"/>
                <a:tint val="96000"/>
                <a:lumMod val="104000"/>
              </a:schemeClr>
            </a:gs>
            <a:gs pos="100000">
              <a:schemeClr val="accent5">
                <a:hueOff val="229007"/>
                <a:satOff val="-2697"/>
                <a:lumOff val="1793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229007"/>
              <a:satOff val="-2697"/>
              <a:lumOff val="1793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A212E1-278A-4E62-A2BA-61174134B09F}">
      <dsp:nvSpPr>
        <dsp:cNvPr id="0" name=""/>
        <dsp:cNvSpPr/>
      </dsp:nvSpPr>
      <dsp:spPr>
        <a:xfrm>
          <a:off x="2793124" y="0"/>
          <a:ext cx="2536297" cy="3211512"/>
        </a:xfrm>
        <a:prstGeom prst="rect">
          <a:avLst/>
        </a:prstGeom>
        <a:solidFill>
          <a:schemeClr val="accent5">
            <a:tint val="40000"/>
            <a:alpha val="90000"/>
            <a:hueOff val="587747"/>
            <a:satOff val="-1771"/>
            <a:lumOff val="678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587747"/>
              <a:satOff val="-1771"/>
              <a:lumOff val="6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740" tIns="330200" rIns="197740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Phase 2: Short-Term Initiatives (3-6 Months)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Optimize ATM distribution by placing new machines in high-traffic and underserved areas.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Extend ATM operating hours in locations with high utilization rates.</a:t>
          </a:r>
        </a:p>
      </dsp:txBody>
      <dsp:txXfrm>
        <a:off x="2793124" y="1220374"/>
        <a:ext cx="2536297" cy="1926907"/>
      </dsp:txXfrm>
    </dsp:sp>
    <dsp:sp modelId="{3D9E634D-3E5C-4D2B-8323-73AE76ABD0DD}">
      <dsp:nvSpPr>
        <dsp:cNvPr id="0" name=""/>
        <dsp:cNvSpPr/>
      </dsp:nvSpPr>
      <dsp:spPr>
        <a:xfrm>
          <a:off x="3579546" y="321151"/>
          <a:ext cx="963453" cy="963453"/>
        </a:xfrm>
        <a:prstGeom prst="ellipse">
          <a:avLst/>
        </a:prstGeom>
        <a:gradFill rotWithShape="0">
          <a:gsLst>
            <a:gs pos="0">
              <a:schemeClr val="accent5">
                <a:hueOff val="458013"/>
                <a:satOff val="-5393"/>
                <a:lumOff val="3585"/>
                <a:alphaOff val="0"/>
                <a:tint val="96000"/>
                <a:lumMod val="104000"/>
              </a:schemeClr>
            </a:gs>
            <a:gs pos="100000">
              <a:schemeClr val="accent5">
                <a:hueOff val="458013"/>
                <a:satOff val="-5393"/>
                <a:lumOff val="3585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458013"/>
              <a:satOff val="-5393"/>
              <a:lumOff val="3585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5115" tIns="12700" rIns="7511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720640" y="462245"/>
        <a:ext cx="681265" cy="681265"/>
      </dsp:txXfrm>
    </dsp:sp>
    <dsp:sp modelId="{8FD4E850-8A9B-44CA-AC4C-3BEC0FD4854F}">
      <dsp:nvSpPr>
        <dsp:cNvPr id="0" name=""/>
        <dsp:cNvSpPr/>
      </dsp:nvSpPr>
      <dsp:spPr>
        <a:xfrm>
          <a:off x="2793124" y="3211440"/>
          <a:ext cx="2536297" cy="72"/>
        </a:xfrm>
        <a:prstGeom prst="rect">
          <a:avLst/>
        </a:prstGeom>
        <a:gradFill rotWithShape="0">
          <a:gsLst>
            <a:gs pos="0">
              <a:schemeClr val="accent5">
                <a:hueOff val="687020"/>
                <a:satOff val="-8090"/>
                <a:lumOff val="5378"/>
                <a:alphaOff val="0"/>
                <a:tint val="96000"/>
                <a:lumMod val="104000"/>
              </a:schemeClr>
            </a:gs>
            <a:gs pos="100000">
              <a:schemeClr val="accent5">
                <a:hueOff val="687020"/>
                <a:satOff val="-8090"/>
                <a:lumOff val="5378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687020"/>
              <a:satOff val="-8090"/>
              <a:lumOff val="5378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8D4807-DDFC-4E9E-8491-3EC910569782}">
      <dsp:nvSpPr>
        <dsp:cNvPr id="0" name=""/>
        <dsp:cNvSpPr/>
      </dsp:nvSpPr>
      <dsp:spPr>
        <a:xfrm>
          <a:off x="5583052" y="0"/>
          <a:ext cx="2536297" cy="3211512"/>
        </a:xfrm>
        <a:prstGeom prst="rect">
          <a:avLst/>
        </a:prstGeom>
        <a:solidFill>
          <a:schemeClr val="accent5">
            <a:tint val="40000"/>
            <a:alpha val="90000"/>
            <a:hueOff val="1175495"/>
            <a:satOff val="-3542"/>
            <a:lumOff val="1356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1175495"/>
              <a:satOff val="-3542"/>
              <a:lumOff val="135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740" tIns="330200" rIns="197740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Phase 3: Mid-Term Developments (6-9 Months)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Introduce additional services such as bill payments and mobile top-ups at ATMs.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Conduct customer education programs to increase awareness of ATM services.</a:t>
          </a:r>
        </a:p>
      </dsp:txBody>
      <dsp:txXfrm>
        <a:off x="5583052" y="1220374"/>
        <a:ext cx="2536297" cy="1926907"/>
      </dsp:txXfrm>
    </dsp:sp>
    <dsp:sp modelId="{01049770-C737-4BA5-8404-A55A1F94B0FF}">
      <dsp:nvSpPr>
        <dsp:cNvPr id="0" name=""/>
        <dsp:cNvSpPr/>
      </dsp:nvSpPr>
      <dsp:spPr>
        <a:xfrm>
          <a:off x="6369474" y="321151"/>
          <a:ext cx="963453" cy="963453"/>
        </a:xfrm>
        <a:prstGeom prst="ellipse">
          <a:avLst/>
        </a:prstGeom>
        <a:gradFill rotWithShape="0">
          <a:gsLst>
            <a:gs pos="0">
              <a:schemeClr val="accent5">
                <a:hueOff val="916027"/>
                <a:satOff val="-10786"/>
                <a:lumOff val="7171"/>
                <a:alphaOff val="0"/>
                <a:tint val="96000"/>
                <a:lumMod val="104000"/>
              </a:schemeClr>
            </a:gs>
            <a:gs pos="100000">
              <a:schemeClr val="accent5">
                <a:hueOff val="916027"/>
                <a:satOff val="-10786"/>
                <a:lumOff val="7171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916027"/>
              <a:satOff val="-10786"/>
              <a:lumOff val="7171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5115" tIns="12700" rIns="7511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510568" y="462245"/>
        <a:ext cx="681265" cy="681265"/>
      </dsp:txXfrm>
    </dsp:sp>
    <dsp:sp modelId="{4779ADF2-6793-4ACC-9529-3AA370E59879}">
      <dsp:nvSpPr>
        <dsp:cNvPr id="0" name=""/>
        <dsp:cNvSpPr/>
      </dsp:nvSpPr>
      <dsp:spPr>
        <a:xfrm>
          <a:off x="5583052" y="3211440"/>
          <a:ext cx="2536297" cy="72"/>
        </a:xfrm>
        <a:prstGeom prst="rect">
          <a:avLst/>
        </a:prstGeom>
        <a:gradFill rotWithShape="0">
          <a:gsLst>
            <a:gs pos="0">
              <a:schemeClr val="accent5">
                <a:hueOff val="1145034"/>
                <a:satOff val="-13483"/>
                <a:lumOff val="8964"/>
                <a:alphaOff val="0"/>
                <a:tint val="96000"/>
                <a:lumMod val="104000"/>
              </a:schemeClr>
            </a:gs>
            <a:gs pos="100000">
              <a:schemeClr val="accent5">
                <a:hueOff val="1145034"/>
                <a:satOff val="-13483"/>
                <a:lumOff val="8964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1145034"/>
              <a:satOff val="-13483"/>
              <a:lumOff val="8964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6A30C8-6555-461A-9FD6-9F3A38F5680E}">
      <dsp:nvSpPr>
        <dsp:cNvPr id="0" name=""/>
        <dsp:cNvSpPr/>
      </dsp:nvSpPr>
      <dsp:spPr>
        <a:xfrm>
          <a:off x="8372980" y="0"/>
          <a:ext cx="2536297" cy="3211512"/>
        </a:xfrm>
        <a:prstGeom prst="rect">
          <a:avLst/>
        </a:prstGeom>
        <a:solidFill>
          <a:schemeClr val="accent5">
            <a:tint val="40000"/>
            <a:alpha val="90000"/>
            <a:hueOff val="1763242"/>
            <a:satOff val="-5313"/>
            <a:lumOff val="2034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1763242"/>
              <a:satOff val="-5313"/>
              <a:lumOff val="203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740" tIns="330200" rIns="197740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Phase 4: Long-Term Enhancements (9-12 Months)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Implement a robust maintenance schedule for all ATMs to ensure consistent functionality.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Establish dedicated customer support channels for ATM-related issues to enhance customer satisfaction.</a:t>
          </a:r>
        </a:p>
      </dsp:txBody>
      <dsp:txXfrm>
        <a:off x="8372980" y="1220374"/>
        <a:ext cx="2536297" cy="1926907"/>
      </dsp:txXfrm>
    </dsp:sp>
    <dsp:sp modelId="{B0CB9E08-FC88-45FC-B4D4-CD4751B39B4E}">
      <dsp:nvSpPr>
        <dsp:cNvPr id="0" name=""/>
        <dsp:cNvSpPr/>
      </dsp:nvSpPr>
      <dsp:spPr>
        <a:xfrm>
          <a:off x="9159402" y="321151"/>
          <a:ext cx="963453" cy="963453"/>
        </a:xfrm>
        <a:prstGeom prst="ellipse">
          <a:avLst/>
        </a:prstGeom>
        <a:gradFill rotWithShape="0">
          <a:gsLst>
            <a:gs pos="0">
              <a:schemeClr val="accent5">
                <a:hueOff val="1374040"/>
                <a:satOff val="-16179"/>
                <a:lumOff val="10756"/>
                <a:alphaOff val="0"/>
                <a:tint val="96000"/>
                <a:lumMod val="104000"/>
              </a:schemeClr>
            </a:gs>
            <a:gs pos="100000">
              <a:schemeClr val="accent5">
                <a:hueOff val="1374040"/>
                <a:satOff val="-16179"/>
                <a:lumOff val="10756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1374040"/>
              <a:satOff val="-16179"/>
              <a:lumOff val="10756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5115" tIns="12700" rIns="7511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9300496" y="462245"/>
        <a:ext cx="681265" cy="681265"/>
      </dsp:txXfrm>
    </dsp:sp>
    <dsp:sp modelId="{630A1DA2-3E39-4B9B-BA18-57B2C7FC8096}">
      <dsp:nvSpPr>
        <dsp:cNvPr id="0" name=""/>
        <dsp:cNvSpPr/>
      </dsp:nvSpPr>
      <dsp:spPr>
        <a:xfrm>
          <a:off x="8372980" y="3211440"/>
          <a:ext cx="2536297" cy="72"/>
        </a:xfrm>
        <a:prstGeom prst="rect">
          <a:avLst/>
        </a:prstGeom>
        <a:gradFill rotWithShape="0">
          <a:gsLst>
            <a:gs pos="0">
              <a:schemeClr val="accent5">
                <a:hueOff val="1603047"/>
                <a:satOff val="-18876"/>
                <a:lumOff val="12549"/>
                <a:alphaOff val="0"/>
                <a:tint val="96000"/>
                <a:lumMod val="104000"/>
              </a:schemeClr>
            </a:gs>
            <a:gs pos="100000">
              <a:schemeClr val="accent5">
                <a:hueOff val="1603047"/>
                <a:satOff val="-18876"/>
                <a:lumOff val="1254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1603047"/>
              <a:satOff val="-18876"/>
              <a:lumOff val="1254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7/9/2024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97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867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958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77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986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515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70411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09065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7367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1271026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79245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62289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666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04278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25045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158847" cy="58248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9081632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chart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dirty="0"/>
              <a:t>Click to edit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88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>
          <p15:clr>
            <a:srgbClr val="FBAE40"/>
          </p15:clr>
        </p15:guide>
        <p15:guide id="5" orient="horz" pos="1440">
          <p15:clr>
            <a:srgbClr val="FBAE40"/>
          </p15:clr>
        </p15:guide>
        <p15:guide id="6" pos="63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10508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dirty="0"/>
              <a:t>Click to edit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87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>
          <p15:clr>
            <a:srgbClr val="FBAE40"/>
          </p15:clr>
        </p15:guide>
        <p15:guide id="5" orient="horz" pos="1440">
          <p15:clr>
            <a:srgbClr val="FBAE40"/>
          </p15:clr>
        </p15:guide>
        <p15:guide id="6" pos="63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dirty="0"/>
              <a:t>Click to edit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62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>
          <p15:clr>
            <a:srgbClr val="FBAE40"/>
          </p15:clr>
        </p15:guide>
        <p15:guide id="5" orient="horz" pos="14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dirty="0"/>
              <a:t>Click to edit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/>
          <a:lstStyle>
            <a:lvl1pPr>
              <a:buNone/>
              <a:defRPr sz="1800" b="1">
                <a:latin typeface="+mj-lt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3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>
          <p15:clr>
            <a:srgbClr val="FBAE40"/>
          </p15:clr>
        </p15:guide>
        <p15:guide id="5" orient="horz" pos="180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dirty="0"/>
              <a:t>Click to edit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30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>
          <p15:clr>
            <a:srgbClr val="FBAE40"/>
          </p15:clr>
        </p15:guide>
        <p15:guide id="5" orient="horz" pos="14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dirty="0"/>
              <a:t>Click to edit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58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>
          <p15:clr>
            <a:srgbClr val="FBAE40"/>
          </p15:clr>
        </p15:guide>
        <p15:guide id="5" orient="horz" pos="14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dirty="0"/>
              <a:t>Click to edit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978781"/>
            <a:ext cx="1589372" cy="1325563"/>
          </a:xfrm>
          <a:prstGeom prst="rect">
            <a:avLst/>
          </a:prstGeom>
        </p:spPr>
        <p:txBody>
          <a:bodyPr/>
          <a:lstStyle>
            <a:lvl1pPr>
              <a:defRPr sz="20000"/>
            </a:lvl1pPr>
          </a:lstStyle>
          <a:p>
            <a:r>
              <a:rPr lang="en-US" dirty="0"/>
              <a:t>“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icture Placeholder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9" name="Picture Placeholder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Picture Placeholder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dirty="0"/>
              <a:t>Click to edit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dirty="0"/>
              <a:t>Click to edit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/>
          <a:lstStyle>
            <a:lvl1pPr>
              <a:buNone/>
              <a:defRPr sz="1800" b="1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13655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3427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40369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81250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7128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86305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45724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September 3, 20XX 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Annual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782931A-7D25-4B4B-9464-57AE418934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08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674" r:id="rId25"/>
    <p:sldLayoutId id="2147483671" r:id="rId26"/>
    <p:sldLayoutId id="2147483677" r:id="rId27"/>
    <p:sldLayoutId id="2147483660" r:id="rId28"/>
    <p:sldLayoutId id="2147483675" r:id="rId29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008" userDrawn="1">
          <p15:clr>
            <a:srgbClr val="F26B43"/>
          </p15:clr>
        </p15:guide>
        <p15:guide id="2" pos="1824" userDrawn="1">
          <p15:clr>
            <a:srgbClr val="547EBF"/>
          </p15:clr>
        </p15:guide>
        <p15:guide id="3" orient="horz" pos="624" userDrawn="1">
          <p15:clr>
            <a:srgbClr val="F26B43"/>
          </p15:clr>
        </p15:guide>
        <p15:guide id="4" orient="horz" pos="3672" userDrawn="1">
          <p15:clr>
            <a:srgbClr val="F26B43"/>
          </p15:clr>
        </p15:guide>
        <p15:guide id="5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ww.hackerwebsecurity.com/open-source-intelligence/esplorare-internet-minerva-edizioni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pxhere.com/en/photo/1570335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rupsachaudhuri9@gmail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jpeg"/><Relationship Id="rId5" Type="http://schemas.openxmlformats.org/officeDocument/2006/relationships/hyperlink" Target="https://github.com/rupsa723?tab=repositories" TargetMode="External"/><Relationship Id="rId4" Type="http://schemas.openxmlformats.org/officeDocument/2006/relationships/hyperlink" Target="https://www.linkedin.com/in/rupsa-chaudhur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azorpay.com/learn/what-is-at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Data" Target="../diagrams/data2.xml"/><Relationship Id="rId5" Type="http://schemas.openxmlformats.org/officeDocument/2006/relationships/hyperlink" Target="https://www.virtusa.com/solutions/smart-atm" TargetMode="External"/><Relationship Id="rId10" Type="http://schemas.microsoft.com/office/2007/relationships/diagramDrawing" Target="../diagrams/drawing2.xml"/><Relationship Id="rId4" Type="http://schemas.openxmlformats.org/officeDocument/2006/relationships/image" Target="../media/image13.jpe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erson using credit card">
            <a:extLst>
              <a:ext uri="{FF2B5EF4-FFF2-40B4-BE49-F238E27FC236}">
                <a16:creationId xmlns:a16="http://schemas.microsoft.com/office/drawing/2014/main" id="{CFDC937A-3BAA-B93E-31A6-D24C445640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4" b="78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35" y="3496574"/>
            <a:ext cx="6436104" cy="11386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700"/>
              <a:t>ATM Transaction and Demographic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D97E3-94B1-591C-4CA8-D1F26A04BF52}"/>
              </a:ext>
            </a:extLst>
          </p:cNvPr>
          <p:cNvSpPr txBox="1"/>
          <p:nvPr/>
        </p:nvSpPr>
        <p:spPr>
          <a:xfrm>
            <a:off x="1143000" y="4671391"/>
            <a:ext cx="309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dirty="0"/>
              <a:t>Created by: Rupsa Chaudhuri</a:t>
            </a:r>
          </a:p>
        </p:txBody>
      </p:sp>
    </p:spTree>
    <p:extLst>
      <p:ext uri="{BB962C8B-B14F-4D97-AF65-F5344CB8AC3E}">
        <p14:creationId xmlns:p14="http://schemas.microsoft.com/office/powerpoint/2010/main" val="260547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D8D22D-CB72-F602-3783-F27644405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5884" r="1300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4391A8-86CF-7246-9C31-CC6670044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35" y="3496574"/>
            <a:ext cx="6436104" cy="11386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Demographic Report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2835A-A332-4647-B267-D78B14BFA4A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782931A-7D25-4B4B-9464-57AE418934A3}" type="slidenum">
              <a:rPr lang="en-US" smtClean="0"/>
              <a:pPr defTabSz="914400"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38FDA9-30AC-4CF1-4C87-EDA4AF4AE3B9}"/>
              </a:ext>
            </a:extLst>
          </p:cNvPr>
          <p:cNvSpPr txBox="1"/>
          <p:nvPr/>
        </p:nvSpPr>
        <p:spPr>
          <a:xfrm>
            <a:off x="9505047" y="6657945"/>
            <a:ext cx="268695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4" tooltip="https://www.hackerwebsecurity.com/open-source-intelligence/esplorare-internet-minerva-edizioni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N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35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9BB335-2462-3D47-A2A8-85BA2D85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2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Transaction Frequency by Age Group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05A1D-3EBD-5909-9A55-EC54E4D82F67}"/>
              </a:ext>
            </a:extLst>
          </p:cNvPr>
          <p:cNvSpPr txBox="1"/>
          <p:nvPr/>
        </p:nvSpPr>
        <p:spPr>
          <a:xfrm>
            <a:off x="913795" y="1732449"/>
            <a:ext cx="3078749" cy="44820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44" indent="-285744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v"/>
            </a:pP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Customers between 15-25 years have the highest transaction frequency (260).</a:t>
            </a:r>
          </a:p>
          <a:p>
            <a:pPr marL="285744" indent="-285744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v"/>
            </a:pPr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44" indent="-285744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v"/>
            </a:pPr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44" indent="-285744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v"/>
            </a:pP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Interestingly, customers above 65 years have a higher transaction frequency (216) than the 56 - 65 &amp; 46 - 55 age groups (207 &amp; 205 respectively).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440DE-B910-B828-CAF2-064D5E713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756" y="643466"/>
            <a:ext cx="4359359" cy="55710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A4ADA-7998-4A9D-939E-3A1B16A0F2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514011" y="6310313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782931A-7D25-4B4B-9464-57AE418934A3}" type="slidenum">
              <a:rPr lang="en-US">
                <a:solidFill>
                  <a:srgbClr val="F2F2F2"/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634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9BB335-2462-3D47-A2A8-85BA2D85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0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Transaction Count by Age Group &amp; Transaction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05A1D-3EBD-5909-9A55-EC54E4D82F67}"/>
              </a:ext>
            </a:extLst>
          </p:cNvPr>
          <p:cNvSpPr txBox="1"/>
          <p:nvPr/>
        </p:nvSpPr>
        <p:spPr>
          <a:xfrm>
            <a:off x="913795" y="1732449"/>
            <a:ext cx="3078749" cy="405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44" indent="-285744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v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Across all Age Groups, Withdrawals is the common transaction type, followed by Transfers; Highest being in age group 26-35 followed by 36-45.</a:t>
            </a:r>
          </a:p>
          <a:p>
            <a:pPr marL="285744" indent="-285744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v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44" indent="-285744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v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Interestingly, Deposits &amp; Transfers account for a significant number of transactions  across all Age Groups.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84EA8-9223-6383-AD36-A46D51426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0" y="2341390"/>
            <a:ext cx="5676236" cy="20292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A4ADA-7998-4A9D-939E-3A1B16A0F2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782931A-7D25-4B4B-9464-57AE418934A3}" type="slidenum">
              <a:rPr lang="en-US">
                <a:solidFill>
                  <a:srgbClr val="F2F2F2"/>
                </a:solidFill>
              </a:rPr>
              <a:pPr defTabSz="914400">
                <a:spcAft>
                  <a:spcPts val="600"/>
                </a:spcAft>
              </a:pPr>
              <a:t>12</a:t>
            </a:fld>
            <a:endParaRPr lang="en-US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369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9BB335-2462-3D47-A2A8-85BA2D85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0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Average Duration by State and Transaction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05A1D-3EBD-5909-9A55-EC54E4D82F67}"/>
              </a:ext>
            </a:extLst>
          </p:cNvPr>
          <p:cNvSpPr txBox="1"/>
          <p:nvPr/>
        </p:nvSpPr>
        <p:spPr>
          <a:xfrm>
            <a:off x="913795" y="1732449"/>
            <a:ext cx="3078749" cy="405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44" indent="-285744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v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Across all locations, Withdrawals has the longest duration on average. </a:t>
            </a:r>
          </a:p>
          <a:p>
            <a:pPr marL="285744" indent="-285744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v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44" indent="-285744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v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Kano’s average Withdrawal, Transfer, and Balance Inquiry durations are comparatively higher than other locations.</a:t>
            </a:r>
          </a:p>
          <a:p>
            <a:pPr marL="285744" indent="-285744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v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44" indent="-285744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v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Rivers &amp; Enugu have lower average transaction duration for Deposits, Transfers, &amp; Withdrawals when compared to other locations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6BBFB-2300-05A7-BFD3-7903B226D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0" y="2376867"/>
            <a:ext cx="5676236" cy="1958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A4ADA-7998-4A9D-939E-3A1B16A0F2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782931A-7D25-4B4B-9464-57AE418934A3}" type="slidenum">
              <a:rPr lang="en-US">
                <a:solidFill>
                  <a:srgbClr val="F2F2F2"/>
                </a:solidFill>
              </a:rPr>
              <a:pPr defTabSz="914400">
                <a:spcAft>
                  <a:spcPts val="600"/>
                </a:spcAft>
              </a:pPr>
              <a:t>13</a:t>
            </a:fld>
            <a:endParaRPr lang="en-US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163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8403D7F-E159-FF8E-F852-1F98E2224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743" b="2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4A840E-9000-7441-BEB7-FFEE48A4F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35" y="3496574"/>
            <a:ext cx="6436104" cy="11386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800"/>
              <a:t>Recommendations for Increasing Customer Retention and Utilization rate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07C02-54FF-4B71-8E0D-7F4BCFC6A69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782931A-7D25-4B4B-9464-57AE418934A3}" type="slidenum">
              <a:rPr lang="en-US" smtClean="0"/>
              <a:pPr defTabSz="914400"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C3D9BD5-A493-4B97-963D-60135D53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F759AF4-E342-4E60-8A32-C44A328F2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04CBC4-0243-204C-B5D8-F76B92BC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5" y="1023257"/>
            <a:ext cx="3732902" cy="4570457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/>
              <a:t>Data-Driven Customer Retention Strategies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7343B-F399-0D14-63DE-5317E3754DF9}"/>
              </a:ext>
            </a:extLst>
          </p:cNvPr>
          <p:cNvSpPr txBox="1"/>
          <p:nvPr/>
        </p:nvSpPr>
        <p:spPr>
          <a:xfrm>
            <a:off x="913795" y="1023257"/>
            <a:ext cx="6025645" cy="45704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100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Enhance Transaction Efficiency: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1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r>
              <a:rPr lang="en-US" sz="11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Upgrade ATM software and hardware to reduce transaction times, especially in Kano.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r>
              <a:rPr lang="en-US" sz="11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Implement user-friendly interfaces and clear instructions to streamline transactions.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1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100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Expand Service Offerings and Accessibility: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endParaRPr lang="en-US" sz="11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r>
              <a:rPr lang="en-US" sz="11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Introduce additional services like bill payments and mobile top-ups at ATMs.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r>
              <a:rPr lang="en-US" sz="11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Extend ATM operating hours in high-utilization areas to accommodate more users.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1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100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Customer Education and Support: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endParaRPr lang="en-US" sz="11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r>
              <a:rPr lang="en-US" sz="11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Conduct programs to inform users about the full range of ATM services.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r>
              <a:rPr lang="en-US" sz="11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Provide dedicated customer support for quick resolution of ATM-related issues.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1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9B2805-6469-407A-A68A-BB85AC8A8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23630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166BBA-67F2-4018-A96E-8101731B482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782931A-7D25-4B4B-9464-57AE418934A3}" type="slidenum">
              <a:rPr lang="en-US">
                <a:solidFill>
                  <a:schemeClr val="accent1">
                    <a:lumMod val="75000"/>
                  </a:schemeClr>
                </a:solidFill>
              </a:rPr>
              <a:pPr defTabSz="914400">
                <a:spcAft>
                  <a:spcPts val="600"/>
                </a:spcAft>
              </a:pPr>
              <a:t>15</a:t>
            </a:fld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443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C3D9BD5-A493-4B97-963D-60135D53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F759AF4-E342-4E60-8A32-C44A328F2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04CBC4-0243-204C-B5D8-F76B92BC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5" y="1023257"/>
            <a:ext cx="3732902" cy="4570457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/>
              <a:t>Increasing Utilization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459C7-6B96-AA71-7106-B32C5C203B80}"/>
              </a:ext>
            </a:extLst>
          </p:cNvPr>
          <p:cNvSpPr txBox="1"/>
          <p:nvPr/>
        </p:nvSpPr>
        <p:spPr>
          <a:xfrm>
            <a:off x="913795" y="1023257"/>
            <a:ext cx="6025645" cy="45704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7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Optimize ATM Distribution and Maintenance: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endParaRPr lang="en-US" sz="17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r>
              <a:rPr lang="en-US" sz="17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Place ATMs in high-traffic and underserved areas, particularly in the FCT.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r>
              <a:rPr lang="en-US" sz="17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Ensure a robust maintenance schedule to minimize downtime and improve functionality.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endParaRPr lang="en-US" sz="17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7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Targeted Marketing and Customer Engagement: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endParaRPr lang="en-US" sz="17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r>
              <a:rPr lang="en-US" sz="17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Develop campaigns offering incentives like fee waivers and cashback for frequent usage.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r>
              <a:rPr lang="en-US" sz="17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Engage customers with personalized communications highlighting diverse ATM transaction benefits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9B2805-6469-407A-A68A-BB85AC8A8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23630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166BBA-67F2-4018-A96E-8101731B482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782931A-7D25-4B4B-9464-57AE418934A3}" type="slidenum">
              <a:rPr lang="en-US">
                <a:solidFill>
                  <a:schemeClr val="accent1">
                    <a:lumMod val="75000"/>
                  </a:schemeClr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665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04CBC4-0243-204C-B5D8-F76B92BC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483145"/>
            <a:ext cx="10353761" cy="16333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Timeline for Implementation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DD4C7D-B329-46D6-8471-04F555BCC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905E7363-5E6B-4EA2-A007-EB497636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8736" y="62180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0166BBA-67F2-4018-A96E-8101731B482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514011" y="6218082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782931A-7D25-4B4B-9464-57AE418934A3}" type="slidenum">
              <a:rPr lang="en-US" smtClean="0"/>
              <a:pPr defTabSz="914400">
                <a:spcAft>
                  <a:spcPts val="600"/>
                </a:spcAft>
              </a:pPr>
              <a:t>17</a:t>
            </a:fld>
            <a:endParaRPr lang="en-US"/>
          </a:p>
        </p:txBody>
      </p:sp>
      <p:graphicFrame>
        <p:nvGraphicFramePr>
          <p:cNvPr id="13" name="TextBox 5">
            <a:extLst>
              <a:ext uri="{FF2B5EF4-FFF2-40B4-BE49-F238E27FC236}">
                <a16:creationId xmlns:a16="http://schemas.microsoft.com/office/drawing/2014/main" id="{FB560A23-53E2-7FB1-3D5B-4654C2C946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8732390"/>
              </p:ext>
            </p:extLst>
          </p:nvPr>
        </p:nvGraphicFramePr>
        <p:xfrm>
          <a:off x="642938" y="642938"/>
          <a:ext cx="10912475" cy="3211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63290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7251222-43CB-6232-D75D-7EDC376A85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A49BF9-BE3A-8444-BD4C-97AF8ABB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9D7C4F-973C-EBC4-F6AB-A1423E963955}"/>
              </a:ext>
            </a:extLst>
          </p:cNvPr>
          <p:cNvSpPr txBox="1"/>
          <p:nvPr/>
        </p:nvSpPr>
        <p:spPr>
          <a:xfrm>
            <a:off x="913795" y="1732449"/>
            <a:ext cx="10353762" cy="4058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100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Comprehensive Analysis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1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The ATM transaction analysis for 2022 across Lagos, Kano, Rivers State, Enugu, and the FCT Abuja revealed: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1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Processed $39 billion through 2 million transactions by 8,819 unique individuals. Kano had the highest utilization rate (18.6%), while the FCT had the lowest (8.5%). Kano showed the longest transaction durations across all types, with withdrawals having the highest amounts on average. Customers aged 15-25 had the highest transaction frequency (260), with withdrawals being the most common transaction type across all age groups.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1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100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Strategic Recommendations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1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To enhance customer retention and utilization rates: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1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Upgrade ATM software/hardware, especially in Kano. Introduce additional services like bill payments and extend ATM operating hours. Strategically place ATMs in high-traffic/underserved areas, particularly the FCT. Ensure a robust maintenance schedule to minimize downtime. Launch targeted marketing campaigns with incentives. Conduct customer education programs and provide dedicated support for ATM issues.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1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100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Investment Potential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1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Implementation Timeline: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1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0-3 Months: Upgrade ATMs and launch marketing campaigns.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1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3-6 Months: Optimize ATM placement and extend operating hours.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1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6-12 Months: Introduce new services, conduct education programs, and enhance maintenance and support.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054C5-D38D-4250-8FB9-1381546143D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782931A-7D25-4B4B-9464-57AE418934A3}" type="slidenum">
              <a:rPr lang="en-US" smtClean="0"/>
              <a:pPr defTabSz="914400"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92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7F85-B014-E54D-AC82-A789515E8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7CE19-F795-8240-B223-A5CA7C9DE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3078749" cy="40587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Thank you for your time and attention.</a:t>
            </a:r>
          </a:p>
          <a:p>
            <a:r>
              <a:rPr lang="en-US" sz="1600" dirty="0"/>
              <a:t>Connect Via:</a:t>
            </a:r>
          </a:p>
          <a:p>
            <a:r>
              <a:rPr lang="en-US" sz="1600" dirty="0"/>
              <a:t>Email: </a:t>
            </a:r>
            <a:r>
              <a:rPr lang="en-US" sz="1600" dirty="0">
                <a:hlinkClick r:id="rId3"/>
              </a:rPr>
              <a:t>rupsachaudhuri9@gmail.com</a:t>
            </a:r>
            <a:endParaRPr lang="en-US" sz="1600" dirty="0"/>
          </a:p>
          <a:p>
            <a:pPr algn="ctr"/>
            <a:r>
              <a:rPr lang="en-US" sz="1600" dirty="0">
                <a:hlinkClick r:id="rId4"/>
              </a:rPr>
              <a:t>LinkedIn</a:t>
            </a:r>
            <a:endParaRPr lang="en-US" sz="1600" dirty="0"/>
          </a:p>
          <a:p>
            <a:pPr algn="ctr"/>
            <a:r>
              <a:rPr lang="en-US" sz="1600" dirty="0">
                <a:hlinkClick r:id="rId5"/>
              </a:rPr>
              <a:t>GitHub</a:t>
            </a:r>
            <a:endParaRPr lang="en-US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22D114-11B7-46ED-94A9-18DC1C977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lock and calendar on table">
            <a:extLst>
              <a:ext uri="{FF2B5EF4-FFF2-40B4-BE49-F238E27FC236}">
                <a16:creationId xmlns:a16="http://schemas.microsoft.com/office/drawing/2014/main" id="{26553249-DF4F-FAF4-D04C-B061980BFA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5" r="602" b="-3"/>
          <a:stretch/>
        </p:blipFill>
        <p:spPr>
          <a:xfrm>
            <a:off x="5120640" y="1438360"/>
            <a:ext cx="5676236" cy="383531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0CAF6B-5914-4E2F-90A1-4B2D92D5ADC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782931A-7D25-4B4B-9464-57AE418934A3}" type="slidenum">
              <a:rPr lang="en-US"/>
              <a:pPr defTabSz="914400"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35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hand using a machine to insert a card into a keypad&#10;&#10;Description automatically generated">
            <a:extLst>
              <a:ext uri="{FF2B5EF4-FFF2-40B4-BE49-F238E27FC236}">
                <a16:creationId xmlns:a16="http://schemas.microsoft.com/office/drawing/2014/main" id="{DD408FE1-D106-90CA-9172-0649D3C939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924" r="2" b="99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40B01B-5BCB-CEC8-0627-B2E17B731B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138686"/>
          </a:xfrm>
        </p:spPr>
        <p:txBody>
          <a:bodyPr>
            <a:normAutofit/>
          </a:bodyPr>
          <a:lstStyle/>
          <a:p>
            <a:pPr algn="l"/>
            <a:r>
              <a:rPr lang="en-IN" sz="4400"/>
              <a:t>ATM Transaction Report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E2AA7-503D-DF76-20F0-7D7BAFF99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82931A-7D25-4B4B-9464-57AE418934A3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26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8D2FF5B-DD64-4389-8A61-76F48BB08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" y="643467"/>
            <a:ext cx="10977231" cy="5571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7D2D9F-BC45-8DEE-A1A2-6179DFB36B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87" r="1" b="4420"/>
          <a:stretch/>
        </p:blipFill>
        <p:spPr>
          <a:xfrm>
            <a:off x="772925" y="804334"/>
            <a:ext cx="10655497" cy="52493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B7029-6839-1C1F-8730-D565572CE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09360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82931A-7D25-4B4B-9464-57AE418934A3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97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Introduction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C180635-B334-55AB-4006-8CDE0E269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4977433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6135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4391A8-86CF-7246-9C31-CC6670044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/>
              <a:t>ATM Transaction Analysis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 descr="A hand pressing a button on a machine&#10;&#10;Description automatically generated">
            <a:extLst>
              <a:ext uri="{FF2B5EF4-FFF2-40B4-BE49-F238E27FC236}">
                <a16:creationId xmlns:a16="http://schemas.microsoft.com/office/drawing/2014/main" id="{E5522D21-073D-05F9-3269-970DC7FC3D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509" r="39535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2835A-A332-4647-B267-D78B14BFA4A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782931A-7D25-4B4B-9464-57AE418934A3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0F3D255E-98FA-75DF-C3B3-CF4A8D1783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4444127"/>
              </p:ext>
            </p:extLst>
          </p:nvPr>
        </p:nvGraphicFramePr>
        <p:xfrm>
          <a:off x="913795" y="1732449"/>
          <a:ext cx="3078749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35143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9BB335-2462-3D47-A2A8-85BA2D85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Utilization Rate by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05A1D-3EBD-5909-9A55-EC54E4D82F67}"/>
              </a:ext>
            </a:extLst>
          </p:cNvPr>
          <p:cNvSpPr txBox="1"/>
          <p:nvPr/>
        </p:nvSpPr>
        <p:spPr>
          <a:xfrm>
            <a:off x="913795" y="1732449"/>
            <a:ext cx="3078749" cy="44820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ATMs in Kano have the highest Utilization Rate (18.6%)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Rivers &amp; Lagos have Utilization Rates greater than 12% (12.7% &amp; 12.2% respectively) while that for Enugu is 11.6%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The FCT has the lowest Utilization Rate (8.5%)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3E3802-FF7F-5F62-30BF-5F1734A41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743" y="643466"/>
            <a:ext cx="3969385" cy="55710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A4ADA-7998-4A9D-939E-3A1B16A0F2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514011" y="6310313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782931A-7D25-4B4B-9464-57AE418934A3}" type="slidenum">
              <a:rPr lang="en-US">
                <a:solidFill>
                  <a:srgbClr val="F2F2F2"/>
                </a:solidFill>
              </a:rPr>
              <a:pPr defTabSz="914400">
                <a:spcAft>
                  <a:spcPts val="600"/>
                </a:spcAft>
              </a:pPr>
              <a:t>5</a:t>
            </a:fld>
            <a:endParaRPr lang="en-US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761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E77046-40AE-6008-FCE0-21D8261C8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Average Amount vs Average Duration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CEF95-C1C7-35A7-F8FD-4A10B7200A1E}"/>
              </a:ext>
            </a:extLst>
          </p:cNvPr>
          <p:cNvSpPr txBox="1"/>
          <p:nvPr/>
        </p:nvSpPr>
        <p:spPr>
          <a:xfrm>
            <a:off x="913795" y="1732449"/>
            <a:ext cx="3078749" cy="405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r>
              <a:rPr lang="en-US" sz="12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On Average, while the transaction amount is comparatively similar, Withdrawals in Kano have the longest transaction duration (&gt;5 mins) when compared with other states.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r>
              <a:rPr lang="en-US" sz="12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Kano, Lagos, and the FCT have longer transaction duration for Deposits (&gt;5 mins) while Rivers has the lowest transaction duration for deposits.(&lt;4 mins)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r>
              <a:rPr lang="en-US" sz="12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Kano also has the longest transaction duration for Balance Inquiries and Transfers.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r>
              <a:rPr lang="en-US" sz="12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Withdrawals have the highest transaction amount on average as expected. Withdrawals and Deposits have longer transaction duration on average while Balance Inquiries have the least transaction duration.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endParaRPr lang="en-US" sz="12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44" indent="-285744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v"/>
            </a:pPr>
            <a:endParaRPr lang="en-US" sz="12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2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6236C-9507-6CF1-959C-B1247E7CC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2029197"/>
            <a:ext cx="5676236" cy="26536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8D2ED-F05A-E201-6490-AA8095485C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782931A-7D25-4B4B-9464-57AE418934A3}" type="slidenum">
              <a:rPr lang="en-US">
                <a:solidFill>
                  <a:srgbClr val="F2F2F2"/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037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9BB335-2462-3D47-A2A8-85BA2D85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2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Transaction Count Trend by Hour &amp;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05A1D-3EBD-5909-9A55-EC54E4D82F67}"/>
              </a:ext>
            </a:extLst>
          </p:cNvPr>
          <p:cNvSpPr txBox="1"/>
          <p:nvPr/>
        </p:nvSpPr>
        <p:spPr>
          <a:xfrm>
            <a:off x="913795" y="1732449"/>
            <a:ext cx="3078749" cy="4058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ATM Transactions in Lagos increase gradually from 6 am and peaks between 3 and 7 pm.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Similar behavior is seen across other states however transactions peak earlier in Kano (around 11 am) and this is sustained till about 5 pm after which activity sharply declines.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D5473-7AFA-180D-41D5-DB05B7A9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0" y="2504581"/>
            <a:ext cx="5676236" cy="17028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A4ADA-7998-4A9D-939E-3A1B16A0F2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514011" y="58832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782931A-7D25-4B4B-9464-57AE418934A3}" type="slidenum">
              <a:rPr lang="en-US">
                <a:solidFill>
                  <a:srgbClr val="F2F2F2"/>
                </a:solidFill>
              </a:rPr>
              <a:pPr defTabSz="914400">
                <a:spcAft>
                  <a:spcPts val="600"/>
                </a:spcAft>
              </a:pPr>
              <a:t>7</a:t>
            </a:fld>
            <a:endParaRPr lang="en-US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063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D0C06A-51AD-DC4B-3A9E-B92E97565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Average transaction Amount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67654-561D-1038-A533-65A10B25DA51}"/>
              </a:ext>
            </a:extLst>
          </p:cNvPr>
          <p:cNvSpPr txBox="1"/>
          <p:nvPr/>
        </p:nvSpPr>
        <p:spPr>
          <a:xfrm>
            <a:off x="913795" y="1732449"/>
            <a:ext cx="3078749" cy="44820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On Average, Withdrawals have the highest transaction amounts across all states, next is Transfers, with Deposits have the lowest.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Across all locations, The FCT has comparatively lower Deposit amounts on Average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140F38-3466-8153-8781-192C986FB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39" y="1685424"/>
            <a:ext cx="6642193" cy="34871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80932-4384-FA13-FDF0-FC8E4B0886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514011" y="6310313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782931A-7D25-4B4B-9464-57AE418934A3}" type="slidenum">
              <a:rPr lang="en-US">
                <a:solidFill>
                  <a:srgbClr val="F2F2F2"/>
                </a:solidFill>
              </a:rPr>
              <a:pPr defTabSz="914400">
                <a:spcAft>
                  <a:spcPts val="600"/>
                </a:spcAft>
              </a:pPr>
              <a:t>8</a:t>
            </a:fld>
            <a:endParaRPr lang="en-US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944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9BB335-2462-3D47-A2A8-85BA2D85C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0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Total Amount and Transaction Count by Month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05A1D-3EBD-5909-9A55-EC54E4D82F67}"/>
              </a:ext>
            </a:extLst>
          </p:cNvPr>
          <p:cNvSpPr txBox="1"/>
          <p:nvPr/>
        </p:nvSpPr>
        <p:spPr>
          <a:xfrm>
            <a:off x="913795" y="1732449"/>
            <a:ext cx="3078749" cy="44820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Transaction volume (both count and amount) exhibits a seasonal trend with March experiencing the peak and February the trough.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r>
              <a:rPr lang="en-US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Other months with high transaction activity include January, May, July, October, and December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o"/>
            </a:pPr>
            <a:endParaRPr lang="en-US" sz="160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4DAAB3-8812-EE9E-6C9D-5E4FB0275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339" y="2142075"/>
            <a:ext cx="6642193" cy="25738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A4ADA-7998-4A9D-939E-3A1B16A0F2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514011" y="6310313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782931A-7D25-4B4B-9464-57AE418934A3}" type="slidenum">
              <a:rPr lang="en-US">
                <a:solidFill>
                  <a:srgbClr val="F2F2F2"/>
                </a:solidFill>
              </a:rPr>
              <a:pPr defTabSz="914400">
                <a:spcAft>
                  <a:spcPts val="600"/>
                </a:spcAft>
              </a:pPr>
              <a:t>9</a:t>
            </a:fld>
            <a:endParaRPr lang="en-US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68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1B53F0-FE0E-4C4C-84FF-93580062270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49A8C3-21EC-4C35-871F-CCC7148089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D363B3-DC66-45B9-8B2A-DA220F5DD1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0</TotalTime>
  <Words>1122</Words>
  <Application>Microsoft Office PowerPoint</Application>
  <PresentationFormat>Widescreen</PresentationFormat>
  <Paragraphs>139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Calisto MT</vt:lpstr>
      <vt:lpstr>Wingdings</vt:lpstr>
      <vt:lpstr>Wingdings 2</vt:lpstr>
      <vt:lpstr>Slate</vt:lpstr>
      <vt:lpstr>ATM Transaction and Demographic Analysis</vt:lpstr>
      <vt:lpstr>ATM Transaction Report</vt:lpstr>
      <vt:lpstr>PowerPoint Presentation</vt:lpstr>
      <vt:lpstr>ATM Transaction Analysis</vt:lpstr>
      <vt:lpstr>Utilization Rate by State</vt:lpstr>
      <vt:lpstr>Average Amount vs Average Duration</vt:lpstr>
      <vt:lpstr>Transaction Count Trend by Hour &amp; State</vt:lpstr>
      <vt:lpstr>Average transaction Amount</vt:lpstr>
      <vt:lpstr>Total Amount and Transaction Count by Month</vt:lpstr>
      <vt:lpstr>Demographic Report</vt:lpstr>
      <vt:lpstr>Transaction Frequency by Age Group</vt:lpstr>
      <vt:lpstr>Transaction Count by Age Group &amp; Transaction Type</vt:lpstr>
      <vt:lpstr>Average Duration by State and Transaction Type</vt:lpstr>
      <vt:lpstr>Recommendations for Increasing Customer Retention and Utilization rate</vt:lpstr>
      <vt:lpstr>Data-Driven Customer Retention Strategies</vt:lpstr>
      <vt:lpstr>Increasing Utilization rate</vt:lpstr>
      <vt:lpstr>Timeline for Implementation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2020-10-14T20:00:28Z</dcterms:created>
  <dcterms:modified xsi:type="dcterms:W3CDTF">2024-07-09T06:22:15Z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